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6" r:id="rId2"/>
    <p:sldId id="257" r:id="rId3"/>
    <p:sldId id="317" r:id="rId4"/>
    <p:sldId id="258" r:id="rId5"/>
    <p:sldId id="259" r:id="rId6"/>
    <p:sldId id="318" r:id="rId7"/>
    <p:sldId id="260" r:id="rId8"/>
    <p:sldId id="319" r:id="rId9"/>
    <p:sldId id="320" r:id="rId10"/>
    <p:sldId id="264" r:id="rId11"/>
    <p:sldId id="262" r:id="rId12"/>
    <p:sldId id="267" r:id="rId13"/>
    <p:sldId id="271" r:id="rId14"/>
    <p:sldId id="268" r:id="rId15"/>
    <p:sldId id="269" r:id="rId16"/>
    <p:sldId id="270" r:id="rId17"/>
    <p:sldId id="321" r:id="rId18"/>
    <p:sldId id="263" r:id="rId19"/>
    <p:sldId id="265" r:id="rId20"/>
    <p:sldId id="322" r:id="rId21"/>
    <p:sldId id="266" r:id="rId22"/>
    <p:sldId id="277" r:id="rId23"/>
    <p:sldId id="272" r:id="rId24"/>
    <p:sldId id="323" r:id="rId25"/>
    <p:sldId id="273" r:id="rId26"/>
    <p:sldId id="274" r:id="rId27"/>
    <p:sldId id="275" r:id="rId28"/>
    <p:sldId id="282" r:id="rId29"/>
    <p:sldId id="288" r:id="rId30"/>
    <p:sldId id="283" r:id="rId31"/>
    <p:sldId id="284" r:id="rId32"/>
    <p:sldId id="332" r:id="rId33"/>
    <p:sldId id="285" r:id="rId34"/>
    <p:sldId id="289" r:id="rId35"/>
    <p:sldId id="290" r:id="rId36"/>
    <p:sldId id="291" r:id="rId37"/>
    <p:sldId id="286" r:id="rId38"/>
    <p:sldId id="287" r:id="rId39"/>
    <p:sldId id="276" r:id="rId40"/>
    <p:sldId id="324" r:id="rId41"/>
    <p:sldId id="278" r:id="rId42"/>
    <p:sldId id="330" r:id="rId43"/>
    <p:sldId id="333" r:id="rId44"/>
    <p:sldId id="279" r:id="rId45"/>
    <p:sldId id="293" r:id="rId46"/>
    <p:sldId id="280" r:id="rId47"/>
    <p:sldId id="294" r:id="rId48"/>
    <p:sldId id="281" r:id="rId49"/>
    <p:sldId id="299" r:id="rId50"/>
    <p:sldId id="295" r:id="rId51"/>
    <p:sldId id="300" r:id="rId52"/>
    <p:sldId id="325" r:id="rId53"/>
    <p:sldId id="298" r:id="rId54"/>
    <p:sldId id="303" r:id="rId55"/>
    <p:sldId id="326" r:id="rId56"/>
    <p:sldId id="296" r:id="rId57"/>
    <p:sldId id="302" r:id="rId58"/>
    <p:sldId id="297" r:id="rId59"/>
    <p:sldId id="327" r:id="rId60"/>
    <p:sldId id="312" r:id="rId61"/>
    <p:sldId id="313" r:id="rId62"/>
    <p:sldId id="314" r:id="rId63"/>
    <p:sldId id="310" r:id="rId64"/>
    <p:sldId id="328" r:id="rId65"/>
    <p:sldId id="309" r:id="rId66"/>
    <p:sldId id="331" r:id="rId67"/>
    <p:sldId id="307" r:id="rId68"/>
    <p:sldId id="329" r:id="rId69"/>
    <p:sldId id="305" r:id="rId70"/>
    <p:sldId id="315" r:id="rId71"/>
    <p:sldId id="316" r:id="rId7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李 琛" initials="李" lastIdx="2" clrIdx="0">
    <p:extLst>
      <p:ext uri="{19B8F6BF-5375-455C-9EA6-DF929625EA0E}">
        <p15:presenceInfo xmlns:p15="http://schemas.microsoft.com/office/powerpoint/2012/main" userId="03d065a39fd4954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660"/>
  </p:normalViewPr>
  <p:slideViewPr>
    <p:cSldViewPr snapToGrid="0">
      <p:cViewPr varScale="1">
        <p:scale>
          <a:sx n="81" d="100"/>
          <a:sy n="81" d="100"/>
        </p:scale>
        <p:origin x="69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B063-4EDC-4A42-B500-A9A66819DA4B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52D029-35BA-416E-ADC2-0ED25593A4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904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2D029-35BA-416E-ADC2-0ED25593A42B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815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2D029-35BA-416E-ADC2-0ED25593A42B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927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73E463-F425-83FF-69B3-42A984A3FD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F0A0367-76B0-83EC-3836-FB5FDDE6CD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B577CA-0161-2DFC-9C5C-9E0238DC1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47BD1-D58D-449C-821E-252157BF3CCC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5A7970-2B91-C962-DF3B-BF7A3705D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A901C9-BEFC-A283-0B71-3A763D3DE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87B34-1A3C-4C10-8054-212B4530AF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051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11B912-DA42-53E9-DF3B-9FFD48DF8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921F3AD-BE91-5209-FE45-0FCD3AD363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C543B3-BCD9-512D-7D95-AA1A2A43F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47BD1-D58D-449C-821E-252157BF3CCC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FD16DB-ED9C-63BB-541C-017EBEB7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A769B5-B9ED-3BEE-7071-ED435D44F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87B34-1A3C-4C10-8054-212B4530AF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98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E345364-FCF1-89DF-58B3-4AB81915C2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EFFD61A-F92C-C4D9-58AE-506F28C76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B01645-5607-C005-B8A2-4D57A3992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47BD1-D58D-449C-821E-252157BF3CCC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ED4C5A-214E-379E-D248-E48428594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2F40EA-9100-C4A8-4A1A-2701737C3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87B34-1A3C-4C10-8054-212B4530AF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1142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9BB2A-8302-9BCF-D84D-EB28BE83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D48092-7DA1-95D0-C246-CD25719F4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E903B2-3ACB-45EC-C19E-814ED4FB9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47BD1-D58D-449C-821E-252157BF3CCC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79B3F9-FB7A-0409-941A-9592F5E93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54083F-1C51-B260-A4BC-0BFFFD411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87B34-1A3C-4C10-8054-212B4530AF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994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387ED9-E0A8-9A1F-F07F-2CFA007A6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5AF387-0C13-F89B-00D7-7C4676128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99D2D2-5724-7803-1E44-ABFE94AC0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47BD1-D58D-449C-821E-252157BF3CCC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FC16EC-45C1-9DDD-C185-B02EE8ACF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F8D149-40E6-6291-31E5-7C0EFD51A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87B34-1A3C-4C10-8054-212B4530AF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1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504AC9-0015-4F7D-62F4-3E6D361C9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699A49-959D-2B1F-2DD7-FEE0BFD717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F3D5337-236B-666E-B23D-C7C58BE9E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783A81E-57DC-6913-9602-8308B0AD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47BD1-D58D-449C-821E-252157BF3CCC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5EABAC-6768-7686-A5B8-EAD736918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71EFCB-2E64-9B54-8788-5E6FDE55D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87B34-1A3C-4C10-8054-212B4530AF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876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0DA646-8398-0FEB-C013-C8C3B6199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5C8DE02-F96F-591E-6CA9-5BAD11449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71226E0-D851-DBAF-8566-A9B21A278D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CB60167-9142-571D-0CEB-D946EBD9E6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9E50E19-BE48-3AC2-0AE2-96808F64E9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40E114F-7D17-EAB0-377E-747589D83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47BD1-D58D-449C-821E-252157BF3CCC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8F66975-7CC6-5165-BD8B-E9E9F3B2D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2B5AFC3-EB5F-B062-2789-8F375AAA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87B34-1A3C-4C10-8054-212B4530AF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1530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AD5822-2259-D765-1B2A-43F70A667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F606299-C505-1640-B732-AA86D64BE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47BD1-D58D-449C-821E-252157BF3CCC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B9CB79-BE7D-0F9B-3DC5-55D817632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08E5B3B-399B-C64A-85A0-091A25E6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87B34-1A3C-4C10-8054-212B4530AF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210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7B23F0E-4B42-B033-94B3-DDB4097DD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47BD1-D58D-449C-821E-252157BF3CCC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7C20A74-0CD4-DC70-05D3-75FB5266B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8BAE89-D4D5-2AB9-248E-DBE3752BA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87B34-1A3C-4C10-8054-212B4530AF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966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CE4721-5516-2CBC-85E0-344A929E6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431BC5-2C98-2F71-859B-4202A7ECE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814CC28-09F7-176C-7162-D76ACC3780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37853AB-964B-6503-A958-D450B3197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47BD1-D58D-449C-821E-252157BF3CCC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F48D91-2A39-6B90-1300-AAE807EA8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44BBB7-F25F-C773-2A36-894CEF38D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87B34-1A3C-4C10-8054-212B4530AF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2375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595E5F-DB18-1E41-3D5C-BA6F4BE2B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3D2AB0C-FC6C-6A35-8329-BF47C0BED4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DECD17-11AD-1ED3-A2A2-0E81DEBB4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53BB7C-EDD8-5C06-67AA-9FC4F4382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47BD1-D58D-449C-821E-252157BF3CCC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2122A9-95FD-B52F-C383-50DF2F2BE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548F7D-5C3D-1C3E-D5B6-143D222D9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87B34-1A3C-4C10-8054-212B4530AF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964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4000">
              <a:schemeClr val="accent1">
                <a:lumMod val="5000"/>
                <a:lumOff val="95000"/>
              </a:schemeClr>
            </a:gs>
            <a:gs pos="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5E82995-DBCA-4AA8-AC43-3F904BA27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DAFDD2-1828-192C-00AC-3448AA23AB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287888-ED90-E631-D851-6EF03DB6F0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147BD1-D58D-449C-821E-252157BF3CCC}" type="datetimeFigureOut">
              <a:rPr lang="zh-CN" altLang="en-US" smtClean="0"/>
              <a:t>2022/8/15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D3FDE1-D305-5D6C-BECA-9738AE883E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19297F-C127-BC62-84CF-83A350B4C5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87B34-1A3C-4C10-8054-212B4530AF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775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f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xrism.isas.jaxa.jp/en/" TargetMode="External"/><Relationship Id="rId7" Type="http://schemas.openxmlformats.org/officeDocument/2006/relationships/hyperlink" Target="https://ieeexplore.ieee.org/document/629809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searchgate.net/publication/347601842" TargetMode="External"/><Relationship Id="rId5" Type="http://schemas.openxmlformats.org/officeDocument/2006/relationships/hyperlink" Target="https://doi.org/10.1016/j.cryogenics.2019.103016" TargetMode="External"/><Relationship Id="rId4" Type="http://schemas.openxmlformats.org/officeDocument/2006/relationships/hyperlink" Target="https://en.wikipedia.org/wiki/X-Ray_Imaging_and_Spectroscopy_Mission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117/12.256581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8BCCB174-4759-3389-A470-D7ABC5CDC8D6}"/>
              </a:ext>
            </a:extLst>
          </p:cNvPr>
          <p:cNvSpPr txBox="1"/>
          <p:nvPr/>
        </p:nvSpPr>
        <p:spPr>
          <a:xfrm>
            <a:off x="2452540" y="4138306"/>
            <a:ext cx="7286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1G: Alex (Chen Li)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C2BAB9-F730-37EF-2099-C9DD65E35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88"/>
            <a:ext cx="12192000" cy="6861188"/>
          </a:xfrm>
          <a:prstGeom prst="rect">
            <a:avLst/>
          </a:prstGeom>
        </p:spPr>
      </p:pic>
      <p:sp>
        <p:nvSpPr>
          <p:cNvPr id="2" name="副标题 2">
            <a:extLst>
              <a:ext uri="{FF2B5EF4-FFF2-40B4-BE49-F238E27FC236}">
                <a16:creationId xmlns:a16="http://schemas.microsoft.com/office/drawing/2014/main" id="{7E88296F-78EA-B0A5-CDAF-E5658DC03E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32570" y="2445422"/>
            <a:ext cx="2303281" cy="1963967"/>
          </a:xfrm>
          <a:ln>
            <a:solidFill>
              <a:schemeClr val="accent5"/>
            </a:solidFill>
          </a:ln>
        </p:spPr>
        <p:txBody>
          <a:bodyPr>
            <a:normAutofit fontScale="85000" lnSpcReduction="20000"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G1: </a:t>
            </a:r>
          </a:p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Alex (Chen Li)</a:t>
            </a:r>
          </a:p>
          <a:p>
            <a:pPr algn="l"/>
            <a:r>
              <a:rPr lang="en-US" altLang="zh-CN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Haolan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Wang</a:t>
            </a:r>
          </a:p>
          <a:p>
            <a:pPr algn="l"/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Hongwei </a:t>
            </a:r>
            <a:r>
              <a:rPr lang="en-US" altLang="zh-CN" sz="2800" b="1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  <a:sym typeface="+mn-ea"/>
              </a:rPr>
              <a:t>Huang</a:t>
            </a:r>
          </a:p>
          <a:p>
            <a:pPr algn="l"/>
            <a:r>
              <a:rPr lang="en-US" altLang="zh-CN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Xinchen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Miao</a:t>
            </a:r>
          </a:p>
        </p:txBody>
      </p:sp>
    </p:spTree>
    <p:extLst>
      <p:ext uri="{BB962C8B-B14F-4D97-AF65-F5344CB8AC3E}">
        <p14:creationId xmlns:p14="http://schemas.microsoft.com/office/powerpoint/2010/main" val="1367414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内容占位符 16">
            <a:extLst>
              <a:ext uri="{FF2B5EF4-FFF2-40B4-BE49-F238E27FC236}">
                <a16:creationId xmlns:a16="http://schemas.microsoft.com/office/drawing/2014/main" id="{7730456A-855E-6F1A-2921-A50E65BE3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0233"/>
            <a:ext cx="12192000" cy="5808755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 Team Management of XRISM</a:t>
            </a:r>
            <a:r>
              <a:rPr lang="en-US" altLang="zh-CN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endParaRPr lang="zh-CN" altLang="en-US" sz="32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D20A5FC1-F08F-9633-3ABF-E18CD4C56D5A}"/>
              </a:ext>
            </a:extLst>
          </p:cNvPr>
          <p:cNvSpPr/>
          <p:nvPr/>
        </p:nvSpPr>
        <p:spPr>
          <a:xfrm>
            <a:off x="3148434" y="2532478"/>
            <a:ext cx="3044975" cy="568129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B23BEFB9-1364-1E0F-1AD6-48A652282804}"/>
              </a:ext>
            </a:extLst>
          </p:cNvPr>
          <p:cNvSpPr/>
          <p:nvPr/>
        </p:nvSpPr>
        <p:spPr>
          <a:xfrm>
            <a:off x="3148433" y="5989246"/>
            <a:ext cx="3167525" cy="568129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BCB3228-41C0-9231-EA8D-046B97CD178F}"/>
              </a:ext>
            </a:extLst>
          </p:cNvPr>
          <p:cNvSpPr/>
          <p:nvPr/>
        </p:nvSpPr>
        <p:spPr>
          <a:xfrm>
            <a:off x="3148432" y="901640"/>
            <a:ext cx="3488037" cy="568129"/>
          </a:xfrm>
          <a:prstGeom prst="ellipse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D04D900-7F62-DD93-8E3D-E57A76626001}"/>
              </a:ext>
            </a:extLst>
          </p:cNvPr>
          <p:cNvSpPr/>
          <p:nvPr/>
        </p:nvSpPr>
        <p:spPr>
          <a:xfrm>
            <a:off x="6476097" y="1591176"/>
            <a:ext cx="1932612" cy="568129"/>
          </a:xfrm>
          <a:prstGeom prst="ellipse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47C70C2-F01E-3391-6584-F9308705EC0F}"/>
              </a:ext>
            </a:extLst>
          </p:cNvPr>
          <p:cNvSpPr/>
          <p:nvPr/>
        </p:nvSpPr>
        <p:spPr>
          <a:xfrm>
            <a:off x="8644379" y="2053208"/>
            <a:ext cx="1655975" cy="2273695"/>
          </a:xfrm>
          <a:prstGeom prst="ellipse">
            <a:avLst/>
          </a:prstGeom>
          <a:noFill/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7A28D4F1-6344-875D-BEE7-63B589C75E2D}"/>
              </a:ext>
            </a:extLst>
          </p:cNvPr>
          <p:cNvSpPr/>
          <p:nvPr/>
        </p:nvSpPr>
        <p:spPr>
          <a:xfrm>
            <a:off x="1263192" y="1307110"/>
            <a:ext cx="2384981" cy="56813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Supreme Court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2371C23-94E6-A1AC-7223-35A25475AB8A}"/>
              </a:ext>
            </a:extLst>
          </p:cNvPr>
          <p:cNvSpPr/>
          <p:nvPr/>
        </p:nvSpPr>
        <p:spPr>
          <a:xfrm>
            <a:off x="8127477" y="1307110"/>
            <a:ext cx="1655976" cy="56813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President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543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 Team Management of XRISM</a:t>
            </a:r>
            <a:r>
              <a:rPr lang="en-US" altLang="zh-CN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endParaRPr lang="zh-CN" altLang="en-US" sz="32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EE30A-7A6C-0E2E-9A1F-B78DFD648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41" y="1018095"/>
            <a:ext cx="11576115" cy="57503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Science Operations (by conducting Guest Observation)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Operations Concept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of SOT &amp; interactions with other subgroups and Guest Observations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timeline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917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 Team Management of XRISM</a:t>
            </a:r>
            <a:r>
              <a:rPr lang="en-US" altLang="zh-CN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endParaRPr lang="zh-CN" altLang="en-US" sz="32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EE30A-7A6C-0E2E-9A1F-B78DFD648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41" y="1018095"/>
            <a:ext cx="11576115" cy="57503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Science Operations (by conducting Guest Observation)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Operations Concept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of SOT &amp; interactions with other subgroups and Guest Observations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timeline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000" b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SO1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Guest Observer (GO) 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program and data distribution</a:t>
            </a:r>
            <a:endParaRPr lang="en-US" altLang="zh-CN" sz="2000" kern="10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000" b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SO2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Distribution of analysis </a:t>
            </a:r>
            <a:r>
              <a:rPr lang="en-US" altLang="zh-CN" sz="2000" b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software 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and calibration </a:t>
            </a:r>
            <a:r>
              <a:rPr lang="en-US" altLang="zh-CN" sz="2000" b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database</a:t>
            </a:r>
            <a:endParaRPr lang="en-US" altLang="zh-CN" sz="2000" b="1" kern="10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000" b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SO3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GO </a:t>
            </a:r>
            <a:r>
              <a:rPr lang="en-US" altLang="zh-CN" sz="2000" b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supporting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activities</a:t>
            </a:r>
            <a:endParaRPr lang="en-US" altLang="zh-CN" sz="2000" kern="10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000" b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SO4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Performance verification and optimization (PVO) 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activities</a:t>
            </a:r>
            <a:endParaRPr lang="zh-CN" altLang="zh-CN" sz="20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413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 Team Management of XRISM</a:t>
            </a:r>
            <a:r>
              <a:rPr lang="en-US" altLang="zh-CN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endParaRPr lang="zh-CN" altLang="en-US" sz="32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EE30A-7A6C-0E2E-9A1F-B78DFD648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41" y="1018095"/>
            <a:ext cx="11576115" cy="57503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Science Operations (by conducting Guest Observation)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Operations Concept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of SOT &amp; interactions with other subgroups and Guest Observations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timeline</a:t>
            </a:r>
          </a:p>
          <a:p>
            <a:pPr marL="0" indent="0">
              <a:buNone/>
            </a:pP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9C1841-C7AE-7650-A24F-A96847851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124" y="1608108"/>
            <a:ext cx="5871746" cy="5249892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C5AD3145-10DD-8DC1-9F7B-C6AEE420F8FA}"/>
              </a:ext>
            </a:extLst>
          </p:cNvPr>
          <p:cNvSpPr/>
          <p:nvPr/>
        </p:nvSpPr>
        <p:spPr>
          <a:xfrm rot="16200000">
            <a:off x="1371768" y="3739108"/>
            <a:ext cx="4477848" cy="568129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E843E45-AB7C-6420-7D68-67AAA6BD28B4}"/>
              </a:ext>
            </a:extLst>
          </p:cNvPr>
          <p:cNvSpPr txBox="1"/>
          <p:nvPr/>
        </p:nvSpPr>
        <p:spPr>
          <a:xfrm>
            <a:off x="8912271" y="1608108"/>
            <a:ext cx="976447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aseline="30000" dirty="0"/>
              <a:t>[4]</a:t>
            </a:r>
            <a:endParaRPr lang="zh-CN" altLang="en-US" sz="2000" baseline="30000" dirty="0"/>
          </a:p>
        </p:txBody>
      </p:sp>
    </p:spTree>
    <p:extLst>
      <p:ext uri="{BB962C8B-B14F-4D97-AF65-F5344CB8AC3E}">
        <p14:creationId xmlns:p14="http://schemas.microsoft.com/office/powerpoint/2010/main" val="1704890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 Team Management of XRISM</a:t>
            </a:r>
            <a:r>
              <a:rPr lang="en-US" altLang="zh-CN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endParaRPr lang="zh-CN" altLang="en-US" sz="32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EE30A-7A6C-0E2E-9A1F-B78DFD648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41" y="1018095"/>
            <a:ext cx="11576115" cy="57503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Science Operations (by conducting Guest Observation)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Operations Concept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of SOT &amp; interactions with other subgroups and Guest Observations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timeline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Clear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division between spacecraft operations and science operations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required so that the scientists can concentrate on science operations.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OC2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operations, including the team structure and interfaces.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OC3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All members of the operations should be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appointed by the agencies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all activities should be performed as well-defined tasks with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 due dates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that continue to work until the end of the mission.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FC0A24E-DB80-0A1E-273C-50DF649328DA}"/>
              </a:ext>
            </a:extLst>
          </p:cNvPr>
          <p:cNvSpPr txBox="1"/>
          <p:nvPr/>
        </p:nvSpPr>
        <p:spPr>
          <a:xfrm>
            <a:off x="4703976" y="2046145"/>
            <a:ext cx="5844619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SOT (Science Operations Team) &amp; MOT (Mission Operations Team)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909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 Team Management of XRISM</a:t>
            </a:r>
            <a:r>
              <a:rPr lang="en-US" altLang="zh-CN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endParaRPr lang="zh-CN" altLang="en-US" sz="32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EE30A-7A6C-0E2E-9A1F-B78DFD648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41" y="1018095"/>
            <a:ext cx="11576115" cy="57503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Science Operations (by conducting Guest Observation)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Operations Concept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of SOT &amp; interactions with other subgroups and Guest Observations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timeline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71D7A70-63FB-91ED-CC12-1319EC3E8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377"/>
            <a:ext cx="8776355" cy="518562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60B9FE2-2FCB-3137-F5DA-A8E981445FE2}"/>
              </a:ext>
            </a:extLst>
          </p:cNvPr>
          <p:cNvSpPr txBox="1"/>
          <p:nvPr/>
        </p:nvSpPr>
        <p:spPr>
          <a:xfrm>
            <a:off x="9258831" y="6119336"/>
            <a:ext cx="2933169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sz="1400" kern="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SMO (Science Management Office)</a:t>
            </a:r>
          </a:p>
          <a:p>
            <a:pPr algn="just"/>
            <a:r>
              <a:rPr lang="en-US" altLang="zh-CN" sz="1400" kern="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SOT (Science Operations Team)</a:t>
            </a:r>
          </a:p>
          <a:p>
            <a:pPr algn="just"/>
            <a:r>
              <a:rPr lang="en-US" altLang="zh-CN" sz="1400" kern="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MOT (Mission Operations Team)</a:t>
            </a:r>
            <a:endParaRPr lang="zh-CN" altLang="zh-CN" sz="1400" kern="1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0EC406D7-7AB1-ED34-6FEE-D8B32C68507F}"/>
              </a:ext>
            </a:extLst>
          </p:cNvPr>
          <p:cNvCxnSpPr>
            <a:cxnSpLocks/>
          </p:cNvCxnSpPr>
          <p:nvPr/>
        </p:nvCxnSpPr>
        <p:spPr>
          <a:xfrm flipH="1">
            <a:off x="1830372" y="2121031"/>
            <a:ext cx="246667" cy="235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0863693C-2041-2581-92B0-CF57D7FE81B8}"/>
              </a:ext>
            </a:extLst>
          </p:cNvPr>
          <p:cNvSpPr/>
          <p:nvPr/>
        </p:nvSpPr>
        <p:spPr>
          <a:xfrm>
            <a:off x="1737674" y="1762812"/>
            <a:ext cx="678730" cy="358219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PM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1A25360-B7E7-CCCC-62B3-939381AB5A38}"/>
              </a:ext>
            </a:extLst>
          </p:cNvPr>
          <p:cNvSpPr txBox="1"/>
          <p:nvPr/>
        </p:nvSpPr>
        <p:spPr>
          <a:xfrm>
            <a:off x="8676600" y="1644404"/>
            <a:ext cx="976447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aseline="30000" dirty="0"/>
              <a:t>[4]</a:t>
            </a:r>
            <a:endParaRPr lang="zh-CN" altLang="en-US" sz="2000" baseline="30000" dirty="0"/>
          </a:p>
        </p:txBody>
      </p:sp>
    </p:spTree>
    <p:extLst>
      <p:ext uri="{BB962C8B-B14F-4D97-AF65-F5344CB8AC3E}">
        <p14:creationId xmlns:p14="http://schemas.microsoft.com/office/powerpoint/2010/main" val="2016724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 Team Management of XRISM</a:t>
            </a:r>
            <a:r>
              <a:rPr lang="en-US" altLang="zh-CN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endParaRPr lang="zh-CN" altLang="en-US" sz="32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EE30A-7A6C-0E2E-9A1F-B78DFD648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41" y="1018095"/>
            <a:ext cx="11576115" cy="57503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Science Operations (by conducting Guest Observation)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Operations Concept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of SOT &amp; interactions with other subgroups and Guest Observations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timeline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8C50FF1-56BD-27E2-CF9B-4BA998FA0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40" y="1629613"/>
            <a:ext cx="6701172" cy="522838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4972E0B-D794-7AB7-DCC7-42D3FB2F2D8C}"/>
              </a:ext>
            </a:extLst>
          </p:cNvPr>
          <p:cNvSpPr txBox="1"/>
          <p:nvPr/>
        </p:nvSpPr>
        <p:spPr>
          <a:xfrm>
            <a:off x="9258831" y="5903893"/>
            <a:ext cx="2625224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sz="1400" kern="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PFT(Proto-Flight Test)</a:t>
            </a:r>
            <a:endParaRPr lang="zh-CN" altLang="zh-CN" sz="1400" kern="1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PV(the Performance Verification)</a:t>
            </a:r>
            <a:endParaRPr lang="zh-CN" altLang="zh-CN" sz="1400" kern="1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SO(Science Operation)</a:t>
            </a:r>
            <a:endParaRPr lang="zh-CN" altLang="zh-CN" sz="1400" kern="1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GO(Guest Observer)</a:t>
            </a:r>
            <a:endParaRPr lang="zh-CN" altLang="zh-CN" sz="1400" kern="1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DCAD588-55ED-2451-E760-E13BDEBE49AB}"/>
              </a:ext>
            </a:extLst>
          </p:cNvPr>
          <p:cNvSpPr/>
          <p:nvPr/>
        </p:nvSpPr>
        <p:spPr>
          <a:xfrm>
            <a:off x="2531264" y="1938589"/>
            <a:ext cx="4477848" cy="568129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7BDB3A0-DF95-E60B-7805-BC0973EFA505}"/>
              </a:ext>
            </a:extLst>
          </p:cNvPr>
          <p:cNvSpPr txBox="1"/>
          <p:nvPr/>
        </p:nvSpPr>
        <p:spPr>
          <a:xfrm>
            <a:off x="6932642" y="1641072"/>
            <a:ext cx="976447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aseline="30000" dirty="0"/>
              <a:t>[4]</a:t>
            </a:r>
            <a:endParaRPr lang="zh-CN" altLang="en-US" sz="2000" baseline="30000" dirty="0"/>
          </a:p>
        </p:txBody>
      </p:sp>
    </p:spTree>
    <p:extLst>
      <p:ext uri="{BB962C8B-B14F-4D97-AF65-F5344CB8AC3E}">
        <p14:creationId xmlns:p14="http://schemas.microsoft.com/office/powerpoint/2010/main" val="3205584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EE30A-7A6C-0E2E-9A1F-B78DFD648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41" y="1018095"/>
            <a:ext cx="11576115" cy="57503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 and Introduction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Team Management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Design and Engineering Challenges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2.1 Team Management of XRISM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 Instruments onboard XRISM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2.2.1 XMA (X-ray Mirror Assembly)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2.2.2 Resolve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2.2.3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Xtend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2.2.4 Parameters, Effective Area, Energy Resolution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2.3 AOCS (Attitude and Orbit Control System)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Science Goals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Summary and Discussions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736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 Instruments onboard XRISM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49EA202-56E9-1E12-4F55-3207E2103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40" y="2639504"/>
            <a:ext cx="5387023" cy="3983173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B82A484-2D53-AF00-03E5-8023F0CC74D6}"/>
              </a:ext>
            </a:extLst>
          </p:cNvPr>
          <p:cNvSpPr txBox="1"/>
          <p:nvPr/>
        </p:nvSpPr>
        <p:spPr>
          <a:xfrm>
            <a:off x="5594034" y="2639505"/>
            <a:ext cx="1164985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aseline="30000" dirty="0"/>
              <a:t>[5]</a:t>
            </a:r>
            <a:endParaRPr lang="zh-CN" altLang="en-US" sz="2000" baseline="30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9AE53E9-073A-159B-B8C4-46590122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039" y="2639504"/>
            <a:ext cx="5133513" cy="3429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8082276-3F31-66DC-BD01-A0A33D8F087A}"/>
              </a:ext>
            </a:extLst>
          </p:cNvPr>
          <p:cNvSpPr txBox="1"/>
          <p:nvPr/>
        </p:nvSpPr>
        <p:spPr>
          <a:xfrm>
            <a:off x="11528608" y="2639504"/>
            <a:ext cx="2064844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aseline="30000" dirty="0"/>
              <a:t>[13]</a:t>
            </a:r>
            <a:endParaRPr lang="zh-CN" altLang="en-US" sz="2000" baseline="30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F5FE08B-ED87-5F5B-4063-B9C37C398D97}"/>
              </a:ext>
            </a:extLst>
          </p:cNvPr>
          <p:cNvSpPr txBox="1"/>
          <p:nvPr/>
        </p:nvSpPr>
        <p:spPr>
          <a:xfrm>
            <a:off x="307940" y="780233"/>
            <a:ext cx="3035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Outside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A9F1FC3-B836-5282-ECB9-1D9DBBF69051}"/>
              </a:ext>
            </a:extLst>
          </p:cNvPr>
          <p:cNvSpPr/>
          <p:nvPr/>
        </p:nvSpPr>
        <p:spPr>
          <a:xfrm>
            <a:off x="8776238" y="2504197"/>
            <a:ext cx="575114" cy="568129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30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 Instruments onboard XRISM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002C052-BBFF-F2AC-3BF1-A194E0976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733" y="1870381"/>
            <a:ext cx="5994528" cy="4775515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A921F58-23DF-CEAC-45FA-9CB0F12FB0AC}"/>
              </a:ext>
            </a:extLst>
          </p:cNvPr>
          <p:cNvSpPr txBox="1"/>
          <p:nvPr/>
        </p:nvSpPr>
        <p:spPr>
          <a:xfrm>
            <a:off x="8992798" y="1870381"/>
            <a:ext cx="2064844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aseline="30000" dirty="0"/>
              <a:t>[13]</a:t>
            </a:r>
            <a:endParaRPr lang="zh-CN" altLang="en-US" sz="2000" baseline="30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23741CE-CF5C-46B8-989D-4630FA30F881}"/>
              </a:ext>
            </a:extLst>
          </p:cNvPr>
          <p:cNvSpPr txBox="1"/>
          <p:nvPr/>
        </p:nvSpPr>
        <p:spPr>
          <a:xfrm>
            <a:off x="307940" y="780233"/>
            <a:ext cx="3035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 (Partial)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37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EE30A-7A6C-0E2E-9A1F-B78DFD648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41" y="1018095"/>
            <a:ext cx="11576115" cy="57503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 and Introduction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Team Management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Design and Engineering Challenges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2.1 Team Management of XRISM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2.2 Instruments onboard XRISM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2.2.1 XMA (X-ray Mirror Assembly)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2.2.2 Resolve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2.2.3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Xtend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2.2.4 Parameters, Effective Area, Energy Resolution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2.3 AOCS (Attitude and Orbit Control System)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Science Goals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Summary and Discussions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311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EE30A-7A6C-0E2E-9A1F-B78DFD648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41" y="1018095"/>
            <a:ext cx="11576115" cy="57503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 and Introduction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Team Management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Design and Engineering Challenges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2.1 Team Management of XRISM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2.2 Instruments onboard XRISM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2.2.1 XMA (X-ray Mirror Assembly)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2.2.2 Resolve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2.2.3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Xtend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2.2.4 Parameters, Effective Area, Energy Resolution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2.3 AOCS (Attitude and Orbit Control System)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Science Goals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Summary and Discussions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555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2.2.1 XMA (X-ray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Mirror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Assembly)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1CBA85B-DCE5-FF26-0314-DC18A1D088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40" y="1150974"/>
            <a:ext cx="4603425" cy="5581591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5B4F852-480A-9EAA-EDB1-53F155B4F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7" y="1150974"/>
            <a:ext cx="3896415" cy="426750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391154D-4B9C-F24B-86CC-CDD32F4863AB}"/>
              </a:ext>
            </a:extLst>
          </p:cNvPr>
          <p:cNvSpPr txBox="1"/>
          <p:nvPr/>
        </p:nvSpPr>
        <p:spPr>
          <a:xfrm>
            <a:off x="4811610" y="1150974"/>
            <a:ext cx="1164985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aseline="30000" dirty="0"/>
              <a:t>[1]</a:t>
            </a:r>
            <a:endParaRPr lang="zh-CN" altLang="en-US" sz="2000" baseline="30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46B64C5-AE9D-8A7D-DCDB-5FC48C379BFC}"/>
              </a:ext>
            </a:extLst>
          </p:cNvPr>
          <p:cNvSpPr txBox="1"/>
          <p:nvPr/>
        </p:nvSpPr>
        <p:spPr>
          <a:xfrm>
            <a:off x="9897772" y="1150974"/>
            <a:ext cx="1164985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aseline="30000" dirty="0"/>
              <a:t>[5]</a:t>
            </a:r>
            <a:endParaRPr lang="zh-CN" altLang="en-US" sz="2000" baseline="30000" dirty="0"/>
          </a:p>
        </p:txBody>
      </p:sp>
    </p:spTree>
    <p:extLst>
      <p:ext uri="{BB962C8B-B14F-4D97-AF65-F5344CB8AC3E}">
        <p14:creationId xmlns:p14="http://schemas.microsoft.com/office/powerpoint/2010/main" val="2244236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2.2.1 XMA (X-ray Mirror Assembly)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46EE30A-7A6C-0E2E-9A1F-B78DFD6483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7941" y="1018095"/>
                <a:ext cx="11576115" cy="5750350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How does it work?</a:t>
                </a:r>
              </a:p>
              <a:p>
                <a:pPr marL="0" indent="0">
                  <a:buNone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Total internal reflection.</a:t>
                </a:r>
                <a:r>
                  <a:rPr lang="en-US" altLang="zh-CN" sz="20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[1][5][12]</a:t>
                </a:r>
              </a:p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Why? </a:t>
                </a:r>
              </a:p>
              <a:p>
                <a:pPr marL="0" indent="0">
                  <a:buNone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In order to get a </a:t>
                </a: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higher signal to noise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𝑆𝑒𝑛𝑠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where S is the total source counts and B is the background counts. If an X-ray mirror is used, then the X-ray flux is focused on to a small detection area, thereby greatly reducing the background and dramatically </a:t>
                </a: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improving the signal to noise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en-US" altLang="zh-CN" sz="20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[12]</a:t>
                </a:r>
                <a:endParaRPr lang="zh-CN" altLang="en-US" sz="2000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46EE30A-7A6C-0E2E-9A1F-B78DFD6483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41" y="1018095"/>
                <a:ext cx="11576115" cy="5750350"/>
              </a:xfrm>
              <a:blipFill>
                <a:blip r:embed="rId2"/>
                <a:stretch>
                  <a:fillRect l="-580" t="-10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96E7911B-53ED-849B-A193-597C62939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533" y="3429000"/>
            <a:ext cx="6442933" cy="32168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2BE0BEC-6A4B-7C95-CA58-8A6314904E88}"/>
              </a:ext>
            </a:extLst>
          </p:cNvPr>
          <p:cNvSpPr txBox="1"/>
          <p:nvPr/>
        </p:nvSpPr>
        <p:spPr>
          <a:xfrm>
            <a:off x="9213927" y="3426643"/>
            <a:ext cx="1164985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aseline="30000" dirty="0"/>
              <a:t>[12]</a:t>
            </a:r>
            <a:endParaRPr lang="zh-CN" altLang="en-US" sz="2000" baseline="30000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10C52C72-9583-FEDA-E5EA-48EB61DD8006}"/>
              </a:ext>
            </a:extLst>
          </p:cNvPr>
          <p:cNvSpPr/>
          <p:nvPr/>
        </p:nvSpPr>
        <p:spPr>
          <a:xfrm>
            <a:off x="4543569" y="3215685"/>
            <a:ext cx="1027673" cy="101695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DBF4C8D-451B-595E-D4CB-32FFB9E32016}"/>
              </a:ext>
            </a:extLst>
          </p:cNvPr>
          <p:cNvSpPr/>
          <p:nvPr/>
        </p:nvSpPr>
        <p:spPr>
          <a:xfrm>
            <a:off x="6015721" y="3306451"/>
            <a:ext cx="1027673" cy="101695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214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2.2.1 XMA (X-ray Mirror Assembly)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EE30A-7A6C-0E2E-9A1F-B78DFD648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41" y="1018095"/>
            <a:ext cx="11576115" cy="575035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does it consist of?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</a:p>
          <a:p>
            <a:pPr indent="0" algn="just">
              <a:buNone/>
            </a:pPr>
            <a:r>
              <a:rPr lang="en-US" altLang="zh-CN" sz="2000" b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The Reflectors (Mirrors) 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are fixed to support-bars with </a:t>
            </a:r>
            <a:r>
              <a:rPr lang="en-US" altLang="zh-CN" sz="2000" b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adhesive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2000" b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high angular resolution</a:t>
            </a:r>
            <a:endParaRPr lang="en-US" altLang="zh-CN" sz="2000" b="1" kern="10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zh-CN" sz="2000" b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Pre-Collimator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→ 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reduce Stray light or contaminating X-rays from outside of the </a:t>
            </a:r>
            <a:r>
              <a:rPr lang="en-US" altLang="zh-CN" sz="2000" b="1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FoV</a:t>
            </a:r>
            <a:r>
              <a:rPr lang="en-US" altLang="zh-CN" sz="2000" b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(field of view)</a:t>
            </a:r>
          </a:p>
          <a:p>
            <a:pPr indent="0" algn="just">
              <a:buNone/>
            </a:pPr>
            <a:r>
              <a:rPr lang="en-US" altLang="zh-CN" sz="2000" b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Thermal Shield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: in front of the Pre-Collimator.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2000" b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stabilize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the thermal environment of the XMA.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8D456C-6A32-7F9A-3E97-5A2B8D8C1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979" y="3167322"/>
            <a:ext cx="3232036" cy="353984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DC76476-EE00-037E-3991-05D49DA11CA3}"/>
              </a:ext>
            </a:extLst>
          </p:cNvPr>
          <p:cNvSpPr txBox="1"/>
          <p:nvPr/>
        </p:nvSpPr>
        <p:spPr>
          <a:xfrm>
            <a:off x="7597632" y="3167322"/>
            <a:ext cx="1164985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aseline="30000" dirty="0"/>
              <a:t>[5]</a:t>
            </a:r>
            <a:endParaRPr lang="zh-CN" altLang="en-US" sz="2000" baseline="30000" dirty="0"/>
          </a:p>
        </p:txBody>
      </p:sp>
    </p:spTree>
    <p:extLst>
      <p:ext uri="{BB962C8B-B14F-4D97-AF65-F5344CB8AC3E}">
        <p14:creationId xmlns:p14="http://schemas.microsoft.com/office/powerpoint/2010/main" val="2484826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EE30A-7A6C-0E2E-9A1F-B78DFD648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41" y="1018095"/>
            <a:ext cx="11576115" cy="57503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 and Introduction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Team Management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Design and Engineering Challenges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2.1 Team Management of XRISM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2.2 Instruments onboard XRISM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2.2.1 XMA (X-ray Mirror Assembly)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2.2.2 Resolve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2.2.3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Xtend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2.2.4 Parameters, Effective Area, Energy Resolution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2.3 AOCS (Attitude and Orbit Control System)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Science Goals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Summary and Discussions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386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2BAD097-D9EB-04F3-CF7C-85800B4855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97" y="761380"/>
            <a:ext cx="4678519" cy="6096620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2.2.2 Resolve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29043A1-0C59-57D0-BE80-197965A2A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593" y="1156613"/>
            <a:ext cx="3834128" cy="359449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6131795-F4DF-D084-587A-0408B7C1B775}"/>
              </a:ext>
            </a:extLst>
          </p:cNvPr>
          <p:cNvSpPr txBox="1"/>
          <p:nvPr/>
        </p:nvSpPr>
        <p:spPr>
          <a:xfrm>
            <a:off x="5596313" y="761380"/>
            <a:ext cx="1164985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aseline="30000" dirty="0"/>
              <a:t>[1]</a:t>
            </a:r>
            <a:endParaRPr lang="zh-CN" altLang="en-US" sz="2000" baseline="30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2C4893F-901E-0A81-35E3-C9B639CEEDDF}"/>
              </a:ext>
            </a:extLst>
          </p:cNvPr>
          <p:cNvSpPr txBox="1"/>
          <p:nvPr/>
        </p:nvSpPr>
        <p:spPr>
          <a:xfrm>
            <a:off x="10421113" y="1134875"/>
            <a:ext cx="1164985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aseline="30000" dirty="0"/>
              <a:t>[5]</a:t>
            </a:r>
            <a:endParaRPr lang="zh-CN" altLang="en-US" sz="2000" baseline="30000" dirty="0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49FAC611-0715-DC3E-9C9A-FB9273E45A03}"/>
              </a:ext>
            </a:extLst>
          </p:cNvPr>
          <p:cNvSpPr/>
          <p:nvPr/>
        </p:nvSpPr>
        <p:spPr>
          <a:xfrm>
            <a:off x="2832564" y="1432392"/>
            <a:ext cx="1062783" cy="1040281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817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2.2.2 Resolve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46EE30A-7A6C-0E2E-9A1F-B78DFD6483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7941" y="1018095"/>
                <a:ext cx="11576115" cy="5750350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How does it work?</a:t>
                </a:r>
                <a:r>
                  <a:rPr lang="en-US" altLang="zh-CN" sz="20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[1][3][5]</a:t>
                </a:r>
              </a:p>
              <a:p>
                <a:pPr marL="0" indent="0">
                  <a:buNone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micro-calorimeter (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𝟔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𝟔</m:t>
                    </m:r>
                  </m:oMath>
                </a14:m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pixels)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energy of the X-ray photon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heat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 change</a:t>
                </a:r>
              </a:p>
              <a:p>
                <a:pPr marL="0" indent="0">
                  <a:buNone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The temperature change is only a fraction of a degree &amp; To reduce background radiation due to black body emission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cooled to </a:t>
                </a: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50mK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a little bit like </a:t>
                </a: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bolometer in sub-mm astronomy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altLang="zh-CN" sz="2000" b="0" i="0" dirty="0">
                    <a:solidFill>
                      <a:srgbClr val="201F1E"/>
                    </a:solidFill>
                    <a:effectLst/>
                    <a:latin typeface="Times New Roman" panose="02020603050405020304" pitchFamily="18" charset="0"/>
                    <a:ea typeface="Microsoft Yahei UI" panose="020B0503020204020204" pitchFamily="34" charset="-122"/>
                    <a:cs typeface="Times New Roman" panose="02020603050405020304" pitchFamily="18" charset="0"/>
                  </a:rPr>
                  <a:t>bolometers integrate small amounts of energy over time, while calorimeters measure individual energetic events. 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46EE30A-7A6C-0E2E-9A1F-B78DFD6483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941" y="1018095"/>
                <a:ext cx="11576115" cy="5750350"/>
              </a:xfrm>
              <a:blipFill>
                <a:blip r:embed="rId2"/>
                <a:stretch>
                  <a:fillRect l="-580" t="-10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F2A33693-C92A-67C3-B184-A49E99D8D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67" y="3348919"/>
            <a:ext cx="3516776" cy="329697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4672B6D-BDF1-6823-8361-96E87047B096}"/>
              </a:ext>
            </a:extLst>
          </p:cNvPr>
          <p:cNvSpPr txBox="1"/>
          <p:nvPr/>
        </p:nvSpPr>
        <p:spPr>
          <a:xfrm>
            <a:off x="4230676" y="3351323"/>
            <a:ext cx="1164985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aseline="30000" dirty="0"/>
              <a:t>[5]</a:t>
            </a:r>
            <a:endParaRPr lang="zh-CN" altLang="en-US" sz="20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DE209C3-CF77-ECD1-E226-6D48983EC926}"/>
                  </a:ext>
                </a:extLst>
              </p:cNvPr>
              <p:cNvSpPr txBox="1"/>
              <p:nvPr/>
            </p:nvSpPr>
            <p:spPr>
              <a:xfrm>
                <a:off x="6072226" y="4298273"/>
                <a:ext cx="5811829" cy="13982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characteristic time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average time between arrival of individual quanta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bolometer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calorimeter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DE209C3-CF77-ECD1-E226-6D48983EC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226" y="4298273"/>
                <a:ext cx="5811829" cy="1398268"/>
              </a:xfrm>
              <a:prstGeom prst="rect">
                <a:avLst/>
              </a:prstGeom>
              <a:blipFill>
                <a:blip r:embed="rId4"/>
                <a:stretch>
                  <a:fillRect l="-1049" t="-2183" b="-52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4222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2.2.2 Resolve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EE30A-7A6C-0E2E-9A1F-B78DFD648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42" y="1018095"/>
            <a:ext cx="11576115" cy="575035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does it consist of?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Cooling System (Dewar,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dvOT7fb33346 . I"/>
                <a:cs typeface="Times New Roman" panose="02020603050405020304" pitchFamily="18" charset="0"/>
              </a:rPr>
              <a:t>Aperture Ba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dvOT7fb33346 . I + fb"/>
                <a:cs typeface="Times New Roman" panose="02020603050405020304" pitchFamily="18" charset="0"/>
              </a:rPr>
              <a:t>ffl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dvOT7fb33346 . I"/>
                <a:cs typeface="Times New Roman" panose="02020603050405020304" pitchFamily="18" charset="0"/>
              </a:rPr>
              <a:t>e, Vibration Isolation System, Gate Valve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[5][6][10]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Filter Wheel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[5][6]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MXS (Modulated X-ray Source)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[2][5][6]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735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A0673E4-DB2E-7DD9-5223-C62CE22C0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42" y="2076622"/>
            <a:ext cx="7620002" cy="459660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2.2.2 Resolve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EE30A-7A6C-0E2E-9A1F-B78DFD648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42" y="1018095"/>
            <a:ext cx="11576115" cy="575035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does it consist of?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Cooling System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(Dewar,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dvOT7fb33346 . I"/>
                <a:cs typeface="Times New Roman" panose="02020603050405020304" pitchFamily="18" charset="0"/>
              </a:rPr>
              <a:t>Aperture Ba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dvOT7fb33346 . I + fb"/>
                <a:cs typeface="Times New Roman" panose="02020603050405020304" pitchFamily="18" charset="0"/>
              </a:rPr>
              <a:t>ffl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dvOT7fb33346 . I"/>
                <a:cs typeface="Times New Roman" panose="02020603050405020304" pitchFamily="18" charset="0"/>
              </a:rPr>
              <a:t>e, Vibration Isolation System, Gate Valve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[5][6][10]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Filter Wheel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[5][6]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MXS (Modulated X-ray Source)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[2][5][6]</a:t>
            </a:r>
          </a:p>
          <a:p>
            <a:pPr marL="0" indent="0">
              <a:buNone/>
            </a:pP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E3A2C1E-4C79-E035-AFD8-8FEC99F8759E}"/>
              </a:ext>
            </a:extLst>
          </p:cNvPr>
          <p:cNvSpPr txBox="1"/>
          <p:nvPr/>
        </p:nvSpPr>
        <p:spPr>
          <a:xfrm>
            <a:off x="7834072" y="2089258"/>
            <a:ext cx="1164985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aseline="30000" dirty="0"/>
              <a:t>[6]</a:t>
            </a:r>
            <a:endParaRPr lang="zh-CN" altLang="en-US" sz="2000" baseline="30000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F9A121F-10E7-A7CB-9E4C-B48346DDE17F}"/>
              </a:ext>
            </a:extLst>
          </p:cNvPr>
          <p:cNvSpPr/>
          <p:nvPr/>
        </p:nvSpPr>
        <p:spPr>
          <a:xfrm>
            <a:off x="6617710" y="2076622"/>
            <a:ext cx="934738" cy="2266777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B1C1D5D-D28E-B61E-466B-78BB446D08FA}"/>
              </a:ext>
            </a:extLst>
          </p:cNvPr>
          <p:cNvSpPr/>
          <p:nvPr/>
        </p:nvSpPr>
        <p:spPr>
          <a:xfrm>
            <a:off x="6743080" y="4412631"/>
            <a:ext cx="1289736" cy="781539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85C6B7B-9F2F-E2EE-0051-F599A82A53A7}"/>
              </a:ext>
            </a:extLst>
          </p:cNvPr>
          <p:cNvSpPr/>
          <p:nvPr/>
        </p:nvSpPr>
        <p:spPr>
          <a:xfrm>
            <a:off x="5702079" y="4315118"/>
            <a:ext cx="589610" cy="562022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937FE8C9-217A-273A-D6E2-2337A8A223CA}"/>
              </a:ext>
            </a:extLst>
          </p:cNvPr>
          <p:cNvSpPr/>
          <p:nvPr/>
        </p:nvSpPr>
        <p:spPr>
          <a:xfrm>
            <a:off x="786911" y="6076461"/>
            <a:ext cx="1289736" cy="781539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4D34311-6F56-2E29-C64B-B8369DF4C915}"/>
              </a:ext>
            </a:extLst>
          </p:cNvPr>
          <p:cNvSpPr txBox="1"/>
          <p:nvPr/>
        </p:nvSpPr>
        <p:spPr>
          <a:xfrm>
            <a:off x="7834072" y="3693215"/>
            <a:ext cx="4516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work with or without cryogen.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[5][6][10]</a:t>
            </a:r>
            <a:endParaRPr lang="zh-CN" altLang="en-US" sz="20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480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2.2.2 Resolve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EE30A-7A6C-0E2E-9A1F-B78DFD648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42" y="1018095"/>
            <a:ext cx="11576115" cy="575035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does it consist of?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Cooling System (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Dewar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dvOT7fb33346 . I"/>
                <a:cs typeface="Times New Roman" panose="02020603050405020304" pitchFamily="18" charset="0"/>
              </a:rPr>
              <a:t>Aperture Ba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dvOT7fb33346 . I + fb"/>
                <a:cs typeface="Times New Roman" panose="02020603050405020304" pitchFamily="18" charset="0"/>
              </a:rPr>
              <a:t>ffl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dvOT7fb33346 . I"/>
                <a:cs typeface="Times New Roman" panose="02020603050405020304" pitchFamily="18" charset="0"/>
              </a:rPr>
              <a:t>e, Vibration Isolation System, Gate Valve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[5][6][10]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Filter Wheel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[5][6]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MXS (Modulated X-ray Source)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[2][5][6]</a:t>
            </a:r>
          </a:p>
          <a:p>
            <a:pPr marL="0" indent="0">
              <a:buNone/>
            </a:pP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88CC22-381D-829A-1067-2CB4BFBCE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67" y="2076622"/>
            <a:ext cx="4773107" cy="456927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AB4CE3A-7920-9A20-CC87-155445493092}"/>
              </a:ext>
            </a:extLst>
          </p:cNvPr>
          <p:cNvSpPr txBox="1"/>
          <p:nvPr/>
        </p:nvSpPr>
        <p:spPr>
          <a:xfrm>
            <a:off x="4997370" y="2076622"/>
            <a:ext cx="1164985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aseline="30000" dirty="0"/>
              <a:t>[6]</a:t>
            </a:r>
            <a:endParaRPr lang="zh-CN" altLang="en-US" sz="2000" baseline="30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079CE13-5048-40A7-43AD-087ED1BBC68B}"/>
              </a:ext>
            </a:extLst>
          </p:cNvPr>
          <p:cNvSpPr txBox="1"/>
          <p:nvPr/>
        </p:nvSpPr>
        <p:spPr>
          <a:xfrm>
            <a:off x="5450315" y="3693215"/>
            <a:ext cx="4516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Basically a refrigerator.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9C621E0-A593-8257-F36A-DD3C0B269031}"/>
              </a:ext>
            </a:extLst>
          </p:cNvPr>
          <p:cNvSpPr/>
          <p:nvPr/>
        </p:nvSpPr>
        <p:spPr>
          <a:xfrm>
            <a:off x="2280316" y="6301818"/>
            <a:ext cx="2229666" cy="466627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181F03-5F44-DA8C-7126-D048DB17B6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393" y="2076622"/>
            <a:ext cx="2394300" cy="456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4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EE30A-7A6C-0E2E-9A1F-B78DFD648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41" y="1018095"/>
            <a:ext cx="11576115" cy="57503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 and Introduction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Team Management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Design and Engineering Challenges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2.1 Team Management of XRISM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2.2 Instruments onboard XRISM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2.2.1 XMA (X-ray Mirror Assembly)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2.2.2 Resolve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2.2.3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Xtend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2.2.4 Parameters, Effective Area, Energy Resolution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2.3 AOCS (Attitude and Orbit Control System)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Science Goals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Summary and Discussions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1547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2.2.2 Resolve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EE30A-7A6C-0E2E-9A1F-B78DFD648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42" y="1018095"/>
            <a:ext cx="11576115" cy="575035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does it consist of?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Cooling System (Dewar, 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dvOT7fb33346 . I"/>
                <a:cs typeface="Times New Roman" panose="02020603050405020304" pitchFamily="18" charset="0"/>
              </a:rPr>
              <a:t>Aperture Ba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dvOT7fb33346 . I + fb"/>
                <a:cs typeface="Times New Roman" panose="02020603050405020304" pitchFamily="18" charset="0"/>
              </a:rPr>
              <a:t>ffl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dvOT7fb33346 . I"/>
                <a:cs typeface="Times New Roman" panose="02020603050405020304" pitchFamily="18" charset="0"/>
              </a:rPr>
              <a:t>e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dvOT7fb33346 . I"/>
                <a:cs typeface="Times New Roman" panose="02020603050405020304" pitchFamily="18" charset="0"/>
              </a:rPr>
              <a:t>, Vibration Isolation System, Gate Valve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[5][6][10]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Filter Wheel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[5][6]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MXS (Modulated X-ray Source)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[2][5][6]</a:t>
            </a:r>
          </a:p>
          <a:p>
            <a:pPr marL="0" indent="0">
              <a:buNone/>
            </a:pP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73F5D0-079B-012A-ACA4-DD2C311B7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41" y="2190052"/>
            <a:ext cx="8605904" cy="329634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E7C1036-5C70-FF4B-8C5E-DAEEB19E0478}"/>
              </a:ext>
            </a:extLst>
          </p:cNvPr>
          <p:cNvSpPr txBox="1"/>
          <p:nvPr/>
        </p:nvSpPr>
        <p:spPr>
          <a:xfrm>
            <a:off x="9096866" y="2923774"/>
            <a:ext cx="27871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protect Resolve from optical light leakage.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</a:t>
            </a:r>
            <a:endParaRPr lang="zh-CN" altLang="en-US" sz="20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1D1A94E-90A0-1DD9-7A9E-C60207FCEDD5}"/>
              </a:ext>
            </a:extLst>
          </p:cNvPr>
          <p:cNvSpPr txBox="1"/>
          <p:nvPr/>
        </p:nvSpPr>
        <p:spPr>
          <a:xfrm>
            <a:off x="8739441" y="2190052"/>
            <a:ext cx="1164985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aseline="30000" dirty="0"/>
              <a:t>[6]</a:t>
            </a:r>
            <a:endParaRPr lang="zh-CN" altLang="en-US" sz="2000" baseline="30000" dirty="0"/>
          </a:p>
        </p:txBody>
      </p:sp>
    </p:spTree>
    <p:extLst>
      <p:ext uri="{BB962C8B-B14F-4D97-AF65-F5344CB8AC3E}">
        <p14:creationId xmlns:p14="http://schemas.microsoft.com/office/powerpoint/2010/main" val="563769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2.2.2 Resolve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EE30A-7A6C-0E2E-9A1F-B78DFD648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42" y="1018095"/>
            <a:ext cx="11576115" cy="575035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does it consist of?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Cooling System (Dewar,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dvOT7fb33346 . I"/>
                <a:cs typeface="Times New Roman" panose="02020603050405020304" pitchFamily="18" charset="0"/>
              </a:rPr>
              <a:t>Aperture Ba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dvOT7fb33346 . I + fb"/>
                <a:cs typeface="Times New Roman" panose="02020603050405020304" pitchFamily="18" charset="0"/>
              </a:rPr>
              <a:t>ffl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dvOT7fb33346 . I"/>
                <a:cs typeface="Times New Roman" panose="02020603050405020304" pitchFamily="18" charset="0"/>
              </a:rPr>
              <a:t>e, 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dvOT7fb33346 . I"/>
                <a:cs typeface="Times New Roman" panose="02020603050405020304" pitchFamily="18" charset="0"/>
              </a:rPr>
              <a:t>Vibration Isolation System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dvOT7fb33346 . I"/>
                <a:cs typeface="Times New Roman" panose="02020603050405020304" pitchFamily="18" charset="0"/>
              </a:rPr>
              <a:t>, Gate Valve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[5][6][10]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Filter Wheel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[5][6]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MXS (Modulated X-ray Source)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[2][5][6]</a:t>
            </a:r>
          </a:p>
          <a:p>
            <a:pPr marL="0" indent="0">
              <a:buNone/>
            </a:pP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E74BEF-D2B6-1DDE-E960-C7FC06F00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40" y="2096691"/>
            <a:ext cx="4844288" cy="45492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5AADAC2-E72B-8B6A-FA81-0C8A6A5A07D8}"/>
              </a:ext>
            </a:extLst>
          </p:cNvPr>
          <p:cNvSpPr txBox="1"/>
          <p:nvPr/>
        </p:nvSpPr>
        <p:spPr>
          <a:xfrm>
            <a:off x="5513504" y="2767280"/>
            <a:ext cx="66521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micro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vibration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due to the mechanical coolers which was found to significantly degrade the energy resolution.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</a:t>
            </a:r>
            <a:endParaRPr lang="zh-CN" altLang="en-US" sz="20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9C3511D-114A-AF28-9AEA-A16331673927}"/>
              </a:ext>
            </a:extLst>
          </p:cNvPr>
          <p:cNvSpPr txBox="1"/>
          <p:nvPr/>
        </p:nvSpPr>
        <p:spPr>
          <a:xfrm>
            <a:off x="5062990" y="2076623"/>
            <a:ext cx="1164985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aseline="30000" dirty="0"/>
              <a:t>[6]</a:t>
            </a:r>
            <a:endParaRPr lang="zh-CN" altLang="en-US" sz="2000" baseline="30000" dirty="0"/>
          </a:p>
        </p:txBody>
      </p:sp>
    </p:spTree>
    <p:extLst>
      <p:ext uri="{BB962C8B-B14F-4D97-AF65-F5344CB8AC3E}">
        <p14:creationId xmlns:p14="http://schemas.microsoft.com/office/powerpoint/2010/main" val="41710990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2.2.2 Resolve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EE30A-7A6C-0E2E-9A1F-B78DFD648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42" y="1018095"/>
            <a:ext cx="11576115" cy="575035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does it consist of?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Cooling System (Dewar,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dvOT7fb33346 . I"/>
                <a:cs typeface="Times New Roman" panose="02020603050405020304" pitchFamily="18" charset="0"/>
              </a:rPr>
              <a:t>Aperture Ba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dvOT7fb33346 . I + fb"/>
                <a:cs typeface="Times New Roman" panose="02020603050405020304" pitchFamily="18" charset="0"/>
              </a:rPr>
              <a:t>ffl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dvOT7fb33346 . I"/>
                <a:cs typeface="Times New Roman" panose="02020603050405020304" pitchFamily="18" charset="0"/>
              </a:rPr>
              <a:t>e, Vibration Isolation System, 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dvOT7fb33346 . I"/>
                <a:cs typeface="Times New Roman" panose="02020603050405020304" pitchFamily="18" charset="0"/>
              </a:rPr>
              <a:t>Gate Valve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[5][6][10]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Filter Wheel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[5][6]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MXS (Modulated X-ray Source)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[2][5][6]</a:t>
            </a:r>
          </a:p>
          <a:p>
            <a:pPr marL="0" indent="0">
              <a:buNone/>
            </a:pP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4EF1D3-B3BB-3446-7EE1-2F0DB0D61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40" y="2084049"/>
            <a:ext cx="4820241" cy="36472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1806231-1E5F-A435-BF6D-4C2A8F753C72}"/>
              </a:ext>
            </a:extLst>
          </p:cNvPr>
          <p:cNvSpPr txBox="1"/>
          <p:nvPr/>
        </p:nvSpPr>
        <p:spPr>
          <a:xfrm>
            <a:off x="5025282" y="2084049"/>
            <a:ext cx="1164985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aseline="30000" dirty="0"/>
              <a:t>[6]</a:t>
            </a:r>
            <a:endParaRPr lang="zh-CN" altLang="en-US" sz="2000" baseline="30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D47774A-1CB0-D182-2844-3ABE6B9D2A83}"/>
              </a:ext>
            </a:extLst>
          </p:cNvPr>
          <p:cNvSpPr txBox="1"/>
          <p:nvPr/>
        </p:nvSpPr>
        <p:spPr>
          <a:xfrm>
            <a:off x="5513504" y="2767280"/>
            <a:ext cx="66521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Closed at first,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open once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during the operation and stay open afterwards.</a:t>
            </a:r>
          </a:p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seal the vacuum inside the Dewar and to protect filters during ground operations and launch.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[6][10]</a:t>
            </a:r>
            <a:endParaRPr lang="zh-CN" altLang="en-US" sz="20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379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2.2.2 Resolve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EE30A-7A6C-0E2E-9A1F-B78DFD648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42" y="1018095"/>
            <a:ext cx="11576115" cy="575035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does it consist of?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Cooling System (Dewar,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dvOT7fb33346 . I"/>
                <a:cs typeface="Times New Roman" panose="02020603050405020304" pitchFamily="18" charset="0"/>
              </a:rPr>
              <a:t>Aperture Ba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dvOT7fb33346 . I + fb"/>
                <a:cs typeface="Times New Roman" panose="02020603050405020304" pitchFamily="18" charset="0"/>
              </a:rPr>
              <a:t>ffl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dvOT7fb33346 . I"/>
                <a:cs typeface="Times New Roman" panose="02020603050405020304" pitchFamily="18" charset="0"/>
              </a:rPr>
              <a:t>e, Vibration Isolation System, 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dvOT7fb33346 . I"/>
                <a:cs typeface="Times New Roman" panose="02020603050405020304" pitchFamily="18" charset="0"/>
              </a:rPr>
              <a:t>Gate Valve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[5][6][10]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Filter Wheel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[5][6]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MXS (Modulated X-ray Source)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[2][5][6]</a:t>
            </a:r>
          </a:p>
          <a:p>
            <a:pPr marL="0" indent="0">
              <a:buNone/>
            </a:pP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4EF1D3-B3BB-3446-7EE1-2F0DB0D61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40" y="2084049"/>
            <a:ext cx="4820241" cy="36472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1806231-1E5F-A435-BF6D-4C2A8F753C72}"/>
              </a:ext>
            </a:extLst>
          </p:cNvPr>
          <p:cNvSpPr txBox="1"/>
          <p:nvPr/>
        </p:nvSpPr>
        <p:spPr>
          <a:xfrm>
            <a:off x="5025282" y="2084049"/>
            <a:ext cx="1164985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aseline="30000" dirty="0"/>
              <a:t>[6]</a:t>
            </a:r>
            <a:endParaRPr lang="zh-CN" altLang="en-US" sz="2000" baseline="30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D47774A-1CB0-D182-2844-3ABE6B9D2A83}"/>
              </a:ext>
            </a:extLst>
          </p:cNvPr>
          <p:cNvSpPr txBox="1"/>
          <p:nvPr/>
        </p:nvSpPr>
        <p:spPr>
          <a:xfrm>
            <a:off x="5513504" y="2767280"/>
            <a:ext cx="66521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Closed at first,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open once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during the operation and stay open afterwards.</a:t>
            </a:r>
          </a:p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seal the vacuum inside the Dewar and to protect filters during ground operations and launch.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[6][10]</a:t>
            </a:r>
            <a:endParaRPr lang="zh-CN" altLang="en-US" sz="20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0254D19-9F27-8AB7-7990-63AFBBAC6F6B}"/>
              </a:ext>
            </a:extLst>
          </p:cNvPr>
          <p:cNvSpPr txBox="1"/>
          <p:nvPr/>
        </p:nvSpPr>
        <p:spPr>
          <a:xfrm>
            <a:off x="6930665" y="5531197"/>
            <a:ext cx="3817855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want the data when it is closed!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7218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2.2.2 Resolve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EE30A-7A6C-0E2E-9A1F-B78DFD648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42" y="1018095"/>
            <a:ext cx="11576115" cy="575035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does it consist of?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Cooling System (Dewar,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dvOT7fb33346 . I"/>
                <a:cs typeface="Times New Roman" panose="02020603050405020304" pitchFamily="18" charset="0"/>
              </a:rPr>
              <a:t>Aperture Ba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dvOT7fb33346 . I + fb"/>
                <a:cs typeface="Times New Roman" panose="02020603050405020304" pitchFamily="18" charset="0"/>
              </a:rPr>
              <a:t>ffl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dvOT7fb33346 . I"/>
                <a:cs typeface="Times New Roman" panose="02020603050405020304" pitchFamily="18" charset="0"/>
              </a:rPr>
              <a:t>e, Vibration Isolation System, 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dvOT7fb33346 . I"/>
                <a:cs typeface="Times New Roman" panose="02020603050405020304" pitchFamily="18" charset="0"/>
              </a:rPr>
              <a:t>Gate Valve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[5][6][10]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Filter Wheel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[5][6]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MXS (Modulated X-ray Source)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[2][5][6]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1806231-1E5F-A435-BF6D-4C2A8F753C72}"/>
              </a:ext>
            </a:extLst>
          </p:cNvPr>
          <p:cNvSpPr txBox="1"/>
          <p:nvPr/>
        </p:nvSpPr>
        <p:spPr>
          <a:xfrm>
            <a:off x="8720591" y="2248655"/>
            <a:ext cx="1164985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aseline="30000" dirty="0"/>
              <a:t>[10]</a:t>
            </a:r>
            <a:endParaRPr lang="zh-CN" altLang="en-US" sz="2000" baseline="30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D47774A-1CB0-D182-2844-3ABE6B9D2A83}"/>
              </a:ext>
            </a:extLst>
          </p:cNvPr>
          <p:cNvSpPr txBox="1"/>
          <p:nvPr/>
        </p:nvSpPr>
        <p:spPr>
          <a:xfrm>
            <a:off x="307940" y="5537884"/>
            <a:ext cx="7968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 Valve: Beryllium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stainless steel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3E06AF-F300-4511-463E-3EB87CE38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40" y="2248655"/>
            <a:ext cx="8510745" cy="328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676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2.2.2 Resolve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EE30A-7A6C-0E2E-9A1F-B78DFD648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42" y="1018095"/>
            <a:ext cx="11576115" cy="575035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does it consist of?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Cooling System (Dewar,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dvOT7fb33346 . I"/>
                <a:cs typeface="Times New Roman" panose="02020603050405020304" pitchFamily="18" charset="0"/>
              </a:rPr>
              <a:t>Aperture Ba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dvOT7fb33346 . I + fb"/>
                <a:cs typeface="Times New Roman" panose="02020603050405020304" pitchFamily="18" charset="0"/>
              </a:rPr>
              <a:t>ffl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dvOT7fb33346 . I"/>
                <a:cs typeface="Times New Roman" panose="02020603050405020304" pitchFamily="18" charset="0"/>
              </a:rPr>
              <a:t>e, Vibration Isolation System, 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dvOT7fb33346 . I"/>
                <a:cs typeface="Times New Roman" panose="02020603050405020304" pitchFamily="18" charset="0"/>
              </a:rPr>
              <a:t>Gate Valve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[5][6][10]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Filter Wheel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[5][6]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MXS (Modulated X-ray Source)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[2][5][6]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90277AF-9B0F-527B-70F7-032EBB8F6744}"/>
                  </a:ext>
                </a:extLst>
              </p:cNvPr>
              <p:cNvSpPr txBox="1"/>
              <p:nvPr/>
            </p:nvSpPr>
            <p:spPr>
              <a:xfrm>
                <a:off x="307939" y="5537884"/>
                <a:ext cx="1157611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[10] measured the energy dependence of the X-ray transmission of the window and the mesh, and the spatial dependence of the X-ray transmission of the window.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[10] modeled the total transmission of the GV as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𝐵𝑒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+(1−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𝑚𝑒𝑠h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90277AF-9B0F-527B-70F7-032EBB8F6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39" y="5537884"/>
                <a:ext cx="11576115" cy="1015663"/>
              </a:xfrm>
              <a:prstGeom prst="rect">
                <a:avLst/>
              </a:prstGeom>
              <a:blipFill>
                <a:blip r:embed="rId2"/>
                <a:stretch>
                  <a:fillRect l="-580" t="-2994" b="-9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90259A31-6F3A-4C86-7ADE-46670D1D7C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14662"/>
            <a:ext cx="3162300" cy="202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B0B6C0B-446F-252D-FF39-3691A4B32D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299" y="2014660"/>
            <a:ext cx="5311141" cy="2149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459792D-4536-737A-5606-5F96CFAA18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440" y="2014660"/>
            <a:ext cx="3718560" cy="322834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53D173E-07CB-BAF6-1F14-5C83AEC737E5}"/>
              </a:ext>
            </a:extLst>
          </p:cNvPr>
          <p:cNvSpPr txBox="1"/>
          <p:nvPr/>
        </p:nvSpPr>
        <p:spPr>
          <a:xfrm>
            <a:off x="3017375" y="2005637"/>
            <a:ext cx="1164985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aseline="30000" dirty="0"/>
              <a:t>[10]</a:t>
            </a:r>
            <a:endParaRPr lang="zh-CN" altLang="en-US" sz="2000" baseline="30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9A14C3-E449-A286-EE03-2F33F4C8E0E9}"/>
              </a:ext>
            </a:extLst>
          </p:cNvPr>
          <p:cNvSpPr txBox="1"/>
          <p:nvPr/>
        </p:nvSpPr>
        <p:spPr>
          <a:xfrm>
            <a:off x="8328515" y="2005636"/>
            <a:ext cx="1164985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aseline="30000" dirty="0"/>
              <a:t>[10]</a:t>
            </a:r>
            <a:endParaRPr lang="zh-CN" altLang="en-US" sz="2000" baseline="300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A43A503-A506-1868-FD7A-92D62B9E083E}"/>
              </a:ext>
            </a:extLst>
          </p:cNvPr>
          <p:cNvSpPr txBox="1"/>
          <p:nvPr/>
        </p:nvSpPr>
        <p:spPr>
          <a:xfrm>
            <a:off x="11765365" y="2014660"/>
            <a:ext cx="1164985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aseline="30000" dirty="0"/>
              <a:t>[10]</a:t>
            </a:r>
            <a:endParaRPr lang="zh-CN" altLang="en-US" sz="2000" baseline="30000" dirty="0"/>
          </a:p>
        </p:txBody>
      </p:sp>
    </p:spTree>
    <p:extLst>
      <p:ext uri="{BB962C8B-B14F-4D97-AF65-F5344CB8AC3E}">
        <p14:creationId xmlns:p14="http://schemas.microsoft.com/office/powerpoint/2010/main" val="33867179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2.2.2 Resolve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EE30A-7A6C-0E2E-9A1F-B78DFD648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42" y="1018095"/>
            <a:ext cx="11576115" cy="575035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does it consist of?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Cooling System (Dewar,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dvOT7fb33346 . I"/>
                <a:cs typeface="Times New Roman" panose="02020603050405020304" pitchFamily="18" charset="0"/>
              </a:rPr>
              <a:t>Aperture Ba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dvOT7fb33346 . I + fb"/>
                <a:cs typeface="Times New Roman" panose="02020603050405020304" pitchFamily="18" charset="0"/>
              </a:rPr>
              <a:t>ffl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dvOT7fb33346 . I"/>
                <a:cs typeface="Times New Roman" panose="02020603050405020304" pitchFamily="18" charset="0"/>
              </a:rPr>
              <a:t>e, Vibration Isolation System, </a:t>
            </a:r>
            <a:r>
              <a:rPr lang="en-US" altLang="zh-CN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dvOT7fb33346 . I"/>
                <a:cs typeface="Times New Roman" panose="02020603050405020304" pitchFamily="18" charset="0"/>
              </a:rPr>
              <a:t>Gate Valve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[5][6][10]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Filter Wheel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[5][6]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MXS (Modulated X-ray Source)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[2][5][6]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90277AF-9B0F-527B-70F7-032EBB8F6744}"/>
                  </a:ext>
                </a:extLst>
              </p:cNvPr>
              <p:cNvSpPr txBox="1"/>
              <p:nvPr/>
            </p:nvSpPr>
            <p:spPr>
              <a:xfrm>
                <a:off x="307939" y="5537884"/>
                <a:ext cx="1157611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[10] measured the energy dependence of the X-ray transmission of the window and the mesh, and the spatial dependence of the X-ray transmission of the window. </a:t>
                </a: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[10] modeled the total transmission of the GV as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𝑻</m:t>
                    </m:r>
                    <m:d>
                      <m:d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𝑬</m:t>
                        </m:r>
                      </m:e>
                    </m:d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𝑩𝒆</m:t>
                        </m:r>
                      </m:sub>
                    </m:sSub>
                    <m:d>
                      <m:d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𝑬</m:t>
                        </m:r>
                      </m:e>
                    </m:d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𝒇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+(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𝒇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𝒎𝒆𝒔𝒉</m:t>
                        </m:r>
                      </m:sub>
                    </m:sSub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𝑬</m:t>
                        </m:r>
                      </m:e>
                    </m:d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90277AF-9B0F-527B-70F7-032EBB8F6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39" y="5537884"/>
                <a:ext cx="11576115" cy="1015663"/>
              </a:xfrm>
              <a:prstGeom prst="rect">
                <a:avLst/>
              </a:prstGeom>
              <a:blipFill>
                <a:blip r:embed="rId2"/>
                <a:stretch>
                  <a:fillRect l="-580" t="-2994" b="-59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D454DE6E-A307-CE15-FB6B-5E7E60CD22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39" y="2010567"/>
            <a:ext cx="5522790" cy="3312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DFC423E-475A-9953-35C1-B51DFC86D4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104" y="2010567"/>
            <a:ext cx="4794951" cy="36170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868C473-1312-69C0-7B66-A4DF4F0309C3}"/>
              </a:ext>
            </a:extLst>
          </p:cNvPr>
          <p:cNvSpPr txBox="1"/>
          <p:nvPr/>
        </p:nvSpPr>
        <p:spPr>
          <a:xfrm>
            <a:off x="11727742" y="2010567"/>
            <a:ext cx="1164985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aseline="30000" dirty="0"/>
              <a:t>[10]</a:t>
            </a:r>
            <a:endParaRPr lang="zh-CN" altLang="en-US" sz="2000" baseline="30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37E06DA-9C92-BBDC-90BA-196D6249C13B}"/>
              </a:ext>
            </a:extLst>
          </p:cNvPr>
          <p:cNvSpPr txBox="1"/>
          <p:nvPr/>
        </p:nvSpPr>
        <p:spPr>
          <a:xfrm>
            <a:off x="5690868" y="2010567"/>
            <a:ext cx="1164985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aseline="30000" dirty="0"/>
              <a:t>[10]</a:t>
            </a:r>
            <a:endParaRPr lang="zh-CN" altLang="en-US" sz="2000" baseline="30000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A8359AF-6A67-DB33-6AB9-600348CA6D10}"/>
              </a:ext>
            </a:extLst>
          </p:cNvPr>
          <p:cNvSpPr/>
          <p:nvPr/>
        </p:nvSpPr>
        <p:spPr>
          <a:xfrm>
            <a:off x="7108253" y="3829714"/>
            <a:ext cx="989372" cy="995656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5191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2.2.2 Resolve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EE30A-7A6C-0E2E-9A1F-B78DFD648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42" y="1018095"/>
            <a:ext cx="11576115" cy="575035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does it consist of?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Cooling System (Dewar,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dvOT7fb33346 . I"/>
                <a:cs typeface="Times New Roman" panose="02020603050405020304" pitchFamily="18" charset="0"/>
              </a:rPr>
              <a:t>Aperture Ba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dvOT7fb33346 . I + fb"/>
                <a:cs typeface="Times New Roman" panose="02020603050405020304" pitchFamily="18" charset="0"/>
              </a:rPr>
              <a:t>ffl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dvOT7fb33346 . I"/>
                <a:cs typeface="Times New Roman" panose="02020603050405020304" pitchFamily="18" charset="0"/>
              </a:rPr>
              <a:t>e, Vibration Isolation System, Gate Valve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[5][6][10]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Wheel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[5][6]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MXS (Modulated X-ray Source)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[2][5][6]</a:t>
            </a:r>
          </a:p>
          <a:p>
            <a:pPr marL="0" indent="0">
              <a:buNone/>
            </a:pP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DAE8562-427C-C953-4788-B2E0045FFD05}"/>
              </a:ext>
            </a:extLst>
          </p:cNvPr>
          <p:cNvSpPr txBox="1"/>
          <p:nvPr/>
        </p:nvSpPr>
        <p:spPr>
          <a:xfrm>
            <a:off x="5009322" y="3539327"/>
            <a:ext cx="687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 the dynamic range of the Resolve for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bright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sources.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FCAE18D-FEC1-3810-940B-A195E803E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40" y="2037413"/>
            <a:ext cx="4105035" cy="460848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96540FF-6521-3C7F-F16F-36F9C28BB33A}"/>
              </a:ext>
            </a:extLst>
          </p:cNvPr>
          <p:cNvSpPr txBox="1"/>
          <p:nvPr/>
        </p:nvSpPr>
        <p:spPr>
          <a:xfrm>
            <a:off x="4305129" y="2037413"/>
            <a:ext cx="1164985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aseline="30000" dirty="0"/>
              <a:t>[5]</a:t>
            </a:r>
            <a:endParaRPr lang="zh-CN" altLang="en-US" sz="2000" baseline="30000" dirty="0"/>
          </a:p>
        </p:txBody>
      </p:sp>
    </p:spTree>
    <p:extLst>
      <p:ext uri="{BB962C8B-B14F-4D97-AF65-F5344CB8AC3E}">
        <p14:creationId xmlns:p14="http://schemas.microsoft.com/office/powerpoint/2010/main" val="29217524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2.2.2 Resolve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EE30A-7A6C-0E2E-9A1F-B78DFD648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42" y="1018095"/>
            <a:ext cx="11576115" cy="575035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does it consist of?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Cooling System (Dewar,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dvOT7fb33346 . I"/>
                <a:cs typeface="Times New Roman" panose="02020603050405020304" pitchFamily="18" charset="0"/>
              </a:rPr>
              <a:t>Aperture Ba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dvOT7fb33346 . I + fb"/>
                <a:cs typeface="Times New Roman" panose="02020603050405020304" pitchFamily="18" charset="0"/>
              </a:rPr>
              <a:t>ffl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dvOT7fb33346 . I"/>
                <a:cs typeface="Times New Roman" panose="02020603050405020304" pitchFamily="18" charset="0"/>
              </a:rPr>
              <a:t>e, Vibration Isolation System, Gate Valve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[5][6][10]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Filter Wheel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[5][6]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MXS (Modulated X-ray Source)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[2][5][6]</a:t>
            </a:r>
          </a:p>
          <a:p>
            <a:pPr marL="0" indent="0">
              <a:buNone/>
            </a:pP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5F545A2-2541-DA70-2F19-40C6805A6FC3}"/>
              </a:ext>
            </a:extLst>
          </p:cNvPr>
          <p:cNvSpPr txBox="1"/>
          <p:nvPr/>
        </p:nvSpPr>
        <p:spPr>
          <a:xfrm>
            <a:off x="307939" y="2613392"/>
            <a:ext cx="11576115" cy="13234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XRISM will observe the source sat to conduct absolute calibration of its telescopes, thus functioning as an in-orbit X-ray "</a:t>
            </a:r>
            <a:r>
              <a:rPr lang="en-US" altLang="zh-CN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standard candle</a:t>
            </a:r>
            <a:r>
              <a:rPr lang="en-US" altLang="zh-C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".</a:t>
            </a:r>
            <a:r>
              <a:rPr lang="en-US" altLang="zh-CN" sz="2000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endParaRPr lang="en-US" altLang="zh-CN" sz="20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will be used for accurate energy-scale calibration in orbit.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MXS (Modulated X-ray Source, X-ray generator)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</a:t>
            </a:r>
            <a:endParaRPr lang="zh-CN" altLang="en-US" sz="20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8329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2.2.2 Resolve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EE30A-7A6C-0E2E-9A1F-B78DFD648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41" y="1018095"/>
            <a:ext cx="11576115" cy="575035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0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The </a:t>
            </a:r>
            <a:r>
              <a:rPr lang="en-US" altLang="zh-CN" sz="2000" b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PSP(digital processor)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has a “PSP limit”. </a:t>
            </a:r>
            <a:r>
              <a:rPr lang="en-US" altLang="zh-CN" sz="2000" b="1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bright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sources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filter, offset </a:t>
            </a:r>
            <a:r>
              <a:rPr lang="en-US" altLang="zh-CN" sz="20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pointings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, or </a:t>
            </a:r>
            <a:r>
              <a:rPr lang="en-US" altLang="zh-CN" sz="200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both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sz="2000" kern="1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[5]</a:t>
            </a:r>
            <a:endParaRPr lang="zh-CN" altLang="zh-CN" sz="2000" kern="100" baseline="300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3916B6-8F67-C1D9-9C39-C02535F71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564" y="1404594"/>
            <a:ext cx="4506871" cy="545340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F8394C0-E5F8-4764-2934-A52EFB7F9AC1}"/>
              </a:ext>
            </a:extLst>
          </p:cNvPr>
          <p:cNvSpPr txBox="1"/>
          <p:nvPr/>
        </p:nvSpPr>
        <p:spPr>
          <a:xfrm>
            <a:off x="8226678" y="1404594"/>
            <a:ext cx="1164985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aseline="30000" dirty="0"/>
              <a:t>[5]</a:t>
            </a:r>
            <a:endParaRPr lang="zh-CN" altLang="en-US" sz="2000" baseline="30000" dirty="0"/>
          </a:p>
        </p:txBody>
      </p:sp>
    </p:spTree>
    <p:extLst>
      <p:ext uri="{BB962C8B-B14F-4D97-AF65-F5344CB8AC3E}">
        <p14:creationId xmlns:p14="http://schemas.microsoft.com/office/powerpoint/2010/main" val="3124414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 and Introduction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EE30A-7A6C-0E2E-9A1F-B78DFD648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41" y="1018095"/>
            <a:ext cx="11576115" cy="575035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Why in space?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The atmosphere is </a:t>
            </a:r>
            <a:r>
              <a:rPr lang="en-US" altLang="zh-CN" sz="200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opaque</a:t>
            </a:r>
            <a:r>
              <a:rPr lang="en-US" altLang="zh-CN" sz="20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to X-ray, which is a good thing for life.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importance of XRISM? </a:t>
            </a:r>
          </a:p>
          <a:p>
            <a:pPr marL="0" indent="0">
              <a:buNone/>
            </a:pPr>
            <a:r>
              <a:rPr lang="en-US" altLang="zh-C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XRISM is </a:t>
            </a:r>
            <a:r>
              <a:rPr lang="en-US" altLang="zh-CN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 </a:t>
            </a:r>
            <a:r>
              <a:rPr lang="en-US" altLang="zh-CN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only</a:t>
            </a:r>
            <a:r>
              <a:rPr lang="en-US" altLang="zh-C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international X-ray observatory project of its period, otherwise we will have a </a:t>
            </a:r>
            <a:r>
              <a:rPr lang="en-US" altLang="zh-CN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13-year blank period </a:t>
            </a:r>
            <a:r>
              <a:rPr lang="en-US" altLang="zh-C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soft X-ray observation, because of the failure of </a:t>
            </a:r>
            <a:r>
              <a:rPr lang="en-US" altLang="zh-CN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Hitomi</a:t>
            </a:r>
            <a:r>
              <a:rPr lang="en-US" altLang="zh-C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2016.</a:t>
            </a:r>
            <a:r>
              <a:rPr lang="en-US" altLang="zh-CN" sz="2000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endParaRPr lang="en-US" altLang="zh-CN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did its predecessor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Hitomi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fail? </a:t>
            </a:r>
          </a:p>
          <a:p>
            <a:pPr marL="0" indent="0">
              <a:buNone/>
            </a:pPr>
            <a:r>
              <a:rPr lang="en-US" altLang="zh-C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inertial reference wheel</a:t>
            </a:r>
            <a:r>
              <a:rPr lang="zh-CN" altLang="zh-CN" sz="2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2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attitude control system</a:t>
            </a:r>
            <a:r>
              <a:rPr lang="zh-CN" altLang="zh-CN" sz="2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2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reaction wheels</a:t>
            </a:r>
            <a:r>
              <a:rPr lang="zh-CN" altLang="zh-CN" sz="2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2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rotated really fast</a:t>
            </a:r>
            <a:r>
              <a:rPr lang="zh-CN" altLang="zh-CN" sz="2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2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broke away</a:t>
            </a:r>
            <a:r>
              <a:rPr lang="en-US" altLang="zh-CN" sz="20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[2]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Whose idea is this?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Led by JAXA, in collaboration with NASA, ESA, etc.</a:t>
            </a:r>
            <a:r>
              <a:rPr lang="en-US" altLang="zh-CN" sz="2000" baseline="300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[1]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Instruments? 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Resolve (Soft X-ray Spectrometer), </a:t>
            </a:r>
            <a:r>
              <a:rPr lang="en-US" altLang="zh-CN" sz="200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Xtend</a:t>
            </a:r>
            <a:r>
              <a:rPr lang="en-US" altLang="zh-CN" sz="20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(Soft X-ray Imager)…</a:t>
            </a:r>
            <a:r>
              <a:rPr lang="en-US" altLang="zh-CN" sz="2000" baseline="300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[1][2][3][5]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Science Goals?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Galaxy &amp; Cluster Evolution, Diffuse Gas in Local Environment, Cosmic Plasma, Compact Objects, The Lives and Deaths of Stars…</a:t>
            </a:r>
            <a:r>
              <a:rPr lang="en-US" altLang="zh-CN" sz="2000" baseline="300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[1][3][4][5]</a:t>
            </a:r>
          </a:p>
          <a:p>
            <a:pPr>
              <a:buFont typeface="Wingdings" panose="05000000000000000000" pitchFamily="2" charset="2"/>
              <a:buChar char="l"/>
            </a:pPr>
            <a:endParaRPr lang="en-US" altLang="zh-CN" sz="200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2633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EE30A-7A6C-0E2E-9A1F-B78DFD648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41" y="1018095"/>
            <a:ext cx="11576115" cy="57503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 and Introduction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Team Management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Design and Engineering Challenges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2.1 Team Management of XRISM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2.2 Instruments onboard XRISM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2.2.1 XMA (X-ray Mirror Assembly)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2.2.2 Resolve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2.2.3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Xtend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2.2.4 Parameters, Effective Area, Energy Resolution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2.3 AOCS (Attitude and Orbit Control System)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Science Goals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Summary and Discussions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5698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594232E-E3D8-112A-0230-CF191308C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313" y="1946936"/>
            <a:ext cx="3879742" cy="482150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2.2.3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Xtend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EE30A-7A6C-0E2E-9A1F-B78DFD648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41" y="1018095"/>
            <a:ext cx="11576115" cy="575035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does it work?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[1][5]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X-ray CCD camera: photoelectric effect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33C5F7-C39A-9902-8893-93B5885B5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40" y="2429132"/>
            <a:ext cx="6974563" cy="361344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BAB4FCB-A9FC-7468-F2C3-49EEF2C22F97}"/>
              </a:ext>
            </a:extLst>
          </p:cNvPr>
          <p:cNvSpPr txBox="1"/>
          <p:nvPr/>
        </p:nvSpPr>
        <p:spPr>
          <a:xfrm>
            <a:off x="11767770" y="1944427"/>
            <a:ext cx="1164985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aseline="30000" dirty="0"/>
              <a:t>[5]</a:t>
            </a:r>
            <a:endParaRPr lang="zh-CN" altLang="en-US" sz="2000" baseline="30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BD215A-DD8B-4289-C01B-5884F5FDCE02}"/>
              </a:ext>
            </a:extLst>
          </p:cNvPr>
          <p:cNvSpPr txBox="1"/>
          <p:nvPr/>
        </p:nvSpPr>
        <p:spPr>
          <a:xfrm>
            <a:off x="7200793" y="2413911"/>
            <a:ext cx="1164985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aseline="30000" dirty="0"/>
              <a:t>[1]</a:t>
            </a:r>
            <a:endParaRPr lang="zh-CN" altLang="en-US" sz="2000" baseline="30000" dirty="0"/>
          </a:p>
        </p:txBody>
      </p:sp>
    </p:spTree>
    <p:extLst>
      <p:ext uri="{BB962C8B-B14F-4D97-AF65-F5344CB8AC3E}">
        <p14:creationId xmlns:p14="http://schemas.microsoft.com/office/powerpoint/2010/main" val="30717342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2.2.3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Xtend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EE30A-7A6C-0E2E-9A1F-B78DFD648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41" y="1018095"/>
            <a:ext cx="11576115" cy="575035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does it work?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[1][5]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X-ray CCD camera: photoelectric effect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4BE0F52-1029-1F0F-6CE5-06BC38EEE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40" y="2483110"/>
            <a:ext cx="4528011" cy="437489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F53216C-B7A1-7DD2-FA33-425B0E04E2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61617"/>
            <a:ext cx="5409495" cy="416115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6A068CBB-C464-B1EF-DA51-EDB2951D0C06}"/>
              </a:ext>
            </a:extLst>
          </p:cNvPr>
          <p:cNvSpPr/>
          <p:nvPr/>
        </p:nvSpPr>
        <p:spPr>
          <a:xfrm>
            <a:off x="2093275" y="2245248"/>
            <a:ext cx="989372" cy="995656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021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2.2.3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Xtend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EE30A-7A6C-0E2E-9A1F-B78DFD648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41" y="1018095"/>
            <a:ext cx="11576115" cy="575035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Flaws?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1.CTI (</a:t>
            </a:r>
            <a:r>
              <a:rPr lang="en-US" altLang="zh-C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charge transfer inefficiency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[5][9]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2.Optical light leakages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[5][8]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3.Pile-Up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[5][11]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4.Radiation Hardness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[7][14] </a:t>
            </a:r>
          </a:p>
        </p:txBody>
      </p:sp>
    </p:spTree>
    <p:extLst>
      <p:ext uri="{BB962C8B-B14F-4D97-AF65-F5344CB8AC3E}">
        <p14:creationId xmlns:p14="http://schemas.microsoft.com/office/powerpoint/2010/main" val="21133788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2.2.3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Xtend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EE30A-7A6C-0E2E-9A1F-B78DFD648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41" y="1018095"/>
            <a:ext cx="11576115" cy="575035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1.CTI (</a:t>
            </a:r>
            <a:r>
              <a:rPr lang="en-US" altLang="zh-C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charge transfer inefficiency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[5][9]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fraction of charge loss per transfer</a:t>
            </a:r>
            <a:r>
              <a:rPr lang="en-US" altLang="zh-C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zh-CN" alt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→①</a:t>
            </a:r>
            <a:r>
              <a:rPr lang="en-US" altLang="zh-C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charge injection </a:t>
            </a:r>
            <a:r>
              <a:rPr lang="en-US" altLang="zh-C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structure, which injects artificial charge to pixels periodically to fill traps which cause CTI.</a:t>
            </a:r>
            <a:r>
              <a:rPr lang="en-US" altLang="zh-CN" sz="2000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[9]</a:t>
            </a:r>
            <a:endParaRPr lang="zh-CN" altLang="en-US" sz="20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1021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2.2.3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Xtend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EE30A-7A6C-0E2E-9A1F-B78DFD648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41" y="1018095"/>
            <a:ext cx="11576115" cy="575035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1.CTI (</a:t>
            </a:r>
            <a:r>
              <a:rPr lang="en-US" altLang="zh-C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charge transfer inefficiency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[5][9]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fraction of charge loss per transfer</a:t>
            </a:r>
            <a:r>
              <a:rPr lang="en-US" altLang="zh-C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zh-CN" alt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→②</a:t>
            </a:r>
            <a:r>
              <a:rPr lang="en-US" altLang="zh-C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Each </a:t>
            </a:r>
            <a:r>
              <a:rPr lang="en-US" altLang="zh-CN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pixel </a:t>
            </a:r>
            <a:r>
              <a:rPr lang="en-US" altLang="zh-C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consists of 2 areas: </a:t>
            </a:r>
            <a:r>
              <a:rPr lang="en-US" altLang="zh-CN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imaging area (IA)</a:t>
            </a:r>
            <a:r>
              <a:rPr lang="en-US" altLang="zh-C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storage area (SA)</a:t>
            </a:r>
            <a:r>
              <a:rPr lang="en-US" altLang="zh-C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we can model the loss.</a:t>
            </a:r>
            <a:r>
              <a:rPr lang="en-US" altLang="zh-CN" sz="2000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[9]</a:t>
            </a:r>
            <a:endParaRPr lang="en-US" altLang="zh-CN" sz="20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562FA9-72C9-7A7C-7321-7AA5CEE40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37" y="2321750"/>
            <a:ext cx="5414819" cy="432414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F504694-6E25-E7C0-720F-3B86818F11F0}"/>
              </a:ext>
            </a:extLst>
          </p:cNvPr>
          <p:cNvSpPr txBox="1"/>
          <p:nvPr/>
        </p:nvSpPr>
        <p:spPr>
          <a:xfrm>
            <a:off x="6095997" y="2923774"/>
            <a:ext cx="57880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comparison of the amounts of trailing charge in the full and 1/8 window mode data indicated that </a:t>
            </a:r>
            <a:r>
              <a:rPr lang="en-US" altLang="zh-CN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charge loss due to a fast transfer in the IA is larger than that in the SA</a:t>
            </a:r>
            <a:r>
              <a:rPr lang="en-US" altLang="zh-C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Considering the area dependence as well as the transfer-time dependence, our </a:t>
            </a:r>
            <a:r>
              <a:rPr lang="en-US" altLang="zh-CN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new CTI model</a:t>
            </a:r>
            <a:r>
              <a:rPr lang="en-US" altLang="zh-C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was able to reproduce the charge loss.</a:t>
            </a:r>
            <a:r>
              <a:rPr lang="en-US" altLang="zh-CN" sz="2000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[9]</a:t>
            </a:r>
            <a:endParaRPr lang="zh-CN" altLang="en-US" sz="20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C540C5-C6B5-FEDD-88FF-A1F7371A8460}"/>
              </a:ext>
            </a:extLst>
          </p:cNvPr>
          <p:cNvSpPr txBox="1"/>
          <p:nvPr/>
        </p:nvSpPr>
        <p:spPr>
          <a:xfrm>
            <a:off x="5626516" y="2321750"/>
            <a:ext cx="1164985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aseline="30000" dirty="0"/>
              <a:t>[9]</a:t>
            </a:r>
            <a:endParaRPr lang="zh-CN" altLang="en-US" sz="2000" baseline="30000" dirty="0"/>
          </a:p>
        </p:txBody>
      </p:sp>
    </p:spTree>
    <p:extLst>
      <p:ext uri="{BB962C8B-B14F-4D97-AF65-F5344CB8AC3E}">
        <p14:creationId xmlns:p14="http://schemas.microsoft.com/office/powerpoint/2010/main" val="19341794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2.2.3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Xtend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EE30A-7A6C-0E2E-9A1F-B78DFD648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41" y="1018095"/>
            <a:ext cx="11576115" cy="575035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2.Optical light leakages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[5][8]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8F8299-C239-BCE4-B672-30582B55A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36" y="2533099"/>
            <a:ext cx="5742877" cy="296272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FC25311-D856-5978-A6CB-8F6A3DFF4B0B}"/>
              </a:ext>
            </a:extLst>
          </p:cNvPr>
          <p:cNvSpPr txBox="1"/>
          <p:nvPr/>
        </p:nvSpPr>
        <p:spPr>
          <a:xfrm>
            <a:off x="6141189" y="3231550"/>
            <a:ext cx="60508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origin of “</a:t>
            </a:r>
            <a:r>
              <a:rPr lang="en-US" altLang="zh-CN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pinholes</a:t>
            </a:r>
            <a:r>
              <a:rPr lang="en-US" altLang="zh-C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” is voids generated in the Aluminum OBL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(Optical Blocking Layer)</a:t>
            </a:r>
            <a:r>
              <a:rPr lang="en-US" altLang="zh-C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double-layer OBL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origin of the </a:t>
            </a:r>
            <a:r>
              <a:rPr lang="en-US" altLang="zh-CN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end-surface leakage </a:t>
            </a:r>
            <a:r>
              <a:rPr lang="en-US" altLang="zh-C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the transparent die bonding </a:t>
            </a:r>
            <a:r>
              <a:rPr lang="en-US" altLang="zh-CN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sheet→</a:t>
            </a:r>
            <a:r>
              <a:rPr lang="en-US" altLang="zh-CN" sz="20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Aluminum</a:t>
            </a:r>
            <a:r>
              <a:rPr lang="en-US" altLang="zh-CN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Layer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6004824-8C6E-3462-0BE3-ED53EE189FDE}"/>
              </a:ext>
            </a:extLst>
          </p:cNvPr>
          <p:cNvSpPr txBox="1"/>
          <p:nvPr/>
        </p:nvSpPr>
        <p:spPr>
          <a:xfrm>
            <a:off x="5947028" y="2533099"/>
            <a:ext cx="1164985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aseline="30000" dirty="0"/>
              <a:t>[8]</a:t>
            </a:r>
            <a:endParaRPr lang="zh-CN" altLang="en-US" sz="2000" baseline="30000" dirty="0"/>
          </a:p>
        </p:txBody>
      </p:sp>
    </p:spTree>
    <p:extLst>
      <p:ext uri="{BB962C8B-B14F-4D97-AF65-F5344CB8AC3E}">
        <p14:creationId xmlns:p14="http://schemas.microsoft.com/office/powerpoint/2010/main" val="1520791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2.2.3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Xtend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EE30A-7A6C-0E2E-9A1F-B78DFD648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41" y="1018095"/>
            <a:ext cx="11576115" cy="575035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2.Optical light leakages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[5][8]</a:t>
            </a:r>
          </a:p>
          <a:p>
            <a:pPr marL="0" indent="0">
              <a:buNone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→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Double-layer OBL (Optical Blocking Layer), Aluminum Layer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802A75-1F4A-9E0B-9D10-D3928193C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967" y="1854248"/>
            <a:ext cx="5788060" cy="491419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EDACE44-5FB4-0F13-A745-7B626A021226}"/>
              </a:ext>
            </a:extLst>
          </p:cNvPr>
          <p:cNvSpPr txBox="1"/>
          <p:nvPr/>
        </p:nvSpPr>
        <p:spPr>
          <a:xfrm>
            <a:off x="8888191" y="1854248"/>
            <a:ext cx="1164985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aseline="30000" dirty="0"/>
              <a:t>[8]</a:t>
            </a:r>
            <a:endParaRPr lang="zh-CN" altLang="en-US" sz="2000" baseline="30000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E4302B82-0E82-8BD0-264C-2C71BE5FBB33}"/>
              </a:ext>
            </a:extLst>
          </p:cNvPr>
          <p:cNvSpPr/>
          <p:nvPr/>
        </p:nvSpPr>
        <p:spPr>
          <a:xfrm>
            <a:off x="3695910" y="1616386"/>
            <a:ext cx="2129855" cy="828085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7294AD5-17BE-EADB-85BE-C9B7E031FEAA}"/>
              </a:ext>
            </a:extLst>
          </p:cNvPr>
          <p:cNvSpPr/>
          <p:nvPr/>
        </p:nvSpPr>
        <p:spPr>
          <a:xfrm>
            <a:off x="3734220" y="2241360"/>
            <a:ext cx="414173" cy="3103638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7777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2.2.3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Xtend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EE30A-7A6C-0E2E-9A1F-B78DFD648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41" y="1018095"/>
            <a:ext cx="11576115" cy="575035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3.Pile-Up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[5][11]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altLang="zh-CN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multiple</a:t>
            </a:r>
            <a:r>
              <a:rPr lang="en-US" altLang="zh-C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photons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analyzed as a single event</a:t>
            </a:r>
            <a:r>
              <a:rPr lang="en-US" altLang="zh-C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→①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CCD clocking modes with different exposure times (4, 0.5, and 0.06 s).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  <a:endParaRPr lang="zh-CN" altLang="en-US" sz="20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6759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2.2.3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Xtend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EE30A-7A6C-0E2E-9A1F-B78DFD648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41" y="1018095"/>
            <a:ext cx="11576115" cy="575035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3.Pile-Up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[5][11]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altLang="zh-CN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multiple</a:t>
            </a:r>
            <a:r>
              <a:rPr lang="en-US" altLang="zh-C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photons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analyzed as a single event</a:t>
            </a:r>
            <a:r>
              <a:rPr lang="en-US" altLang="zh-C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→②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simulation-based method of spectral analysis for pile-up affected data.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[11]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the energy of X-ray photon from the number of emitted electrons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  <a:endParaRPr lang="zh-CN" altLang="en-US" sz="20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4A1180-7F29-1608-6856-0EDC8F913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860" y="2741232"/>
            <a:ext cx="3911591" cy="411676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AB2ADD87-C719-A732-3C1F-A3A67F9090A6}"/>
              </a:ext>
            </a:extLst>
          </p:cNvPr>
          <p:cNvSpPr/>
          <p:nvPr/>
        </p:nvSpPr>
        <p:spPr>
          <a:xfrm>
            <a:off x="3365975" y="3337559"/>
            <a:ext cx="1592524" cy="1602804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E09489-881A-EF6B-F66F-F2DC7BF0C79E}"/>
              </a:ext>
            </a:extLst>
          </p:cNvPr>
          <p:cNvSpPr txBox="1"/>
          <p:nvPr/>
        </p:nvSpPr>
        <p:spPr>
          <a:xfrm>
            <a:off x="7756706" y="2741232"/>
            <a:ext cx="1164985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aseline="30000" dirty="0"/>
              <a:t>[11]</a:t>
            </a:r>
            <a:endParaRPr lang="zh-CN" altLang="en-US" sz="2000" baseline="30000" dirty="0"/>
          </a:p>
        </p:txBody>
      </p:sp>
    </p:spTree>
    <p:extLst>
      <p:ext uri="{BB962C8B-B14F-4D97-AF65-F5344CB8AC3E}">
        <p14:creationId xmlns:p14="http://schemas.microsoft.com/office/powerpoint/2010/main" val="4018577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 and Introduction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EE30A-7A6C-0E2E-9A1F-B78DFD648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41" y="1018095"/>
            <a:ext cx="11576115" cy="575035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About the launch?</a:t>
            </a:r>
            <a:r>
              <a:rPr lang="en-US" altLang="zh-CN" sz="2000" baseline="300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[5]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Due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 in 2021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2022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[1][3]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2023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01A9AA9-0605-65EE-0D3A-E90182080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27" y="1857080"/>
            <a:ext cx="10240145" cy="362460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93B797A-E8B2-83CB-0DA8-F04EA46AA733}"/>
              </a:ext>
            </a:extLst>
          </p:cNvPr>
          <p:cNvSpPr txBox="1"/>
          <p:nvPr/>
        </p:nvSpPr>
        <p:spPr>
          <a:xfrm>
            <a:off x="11136996" y="1857080"/>
            <a:ext cx="976447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aseline="30000" dirty="0"/>
              <a:t>[5]</a:t>
            </a:r>
            <a:endParaRPr lang="zh-CN" altLang="en-US" sz="2000" baseline="30000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2368957F-0A77-2945-8A6F-8E03B7BD0FCE}"/>
              </a:ext>
            </a:extLst>
          </p:cNvPr>
          <p:cNvSpPr/>
          <p:nvPr/>
        </p:nvSpPr>
        <p:spPr>
          <a:xfrm>
            <a:off x="4750992" y="4672362"/>
            <a:ext cx="1932612" cy="568129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6669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2.2.3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Xtend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EE30A-7A6C-0E2E-9A1F-B78DFD648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40" y="1027522"/>
            <a:ext cx="11576115" cy="575035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4.Radiation Hardness: </a:t>
            </a:r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p-channel</a:t>
            </a:r>
            <a:r>
              <a:rPr lang="en-US" altLang="zh-CN" sz="2000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[14]</a:t>
            </a:r>
            <a:r>
              <a:rPr lang="en-US" altLang="zh-C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CCD with a notch structure</a:t>
            </a:r>
            <a:r>
              <a:rPr lang="en-US" altLang="zh-CN" sz="2000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[7]</a:t>
            </a:r>
          </a:p>
          <a:p>
            <a:pPr marL="0" indent="0">
              <a:buNone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→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dark current, p-channel CCDs would be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radiation hard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 conventional n-channel CCDs.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[14]</a:t>
            </a:r>
            <a:endParaRPr lang="zh-CN" altLang="en-US" sz="20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D10946-8AA8-DD5C-7B01-0803B116A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919" y="2195557"/>
            <a:ext cx="5130155" cy="445033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8151027-53C7-25FB-A85D-297CE5EC72F9}"/>
              </a:ext>
            </a:extLst>
          </p:cNvPr>
          <p:cNvSpPr txBox="1"/>
          <p:nvPr/>
        </p:nvSpPr>
        <p:spPr>
          <a:xfrm>
            <a:off x="8525087" y="2195557"/>
            <a:ext cx="1164985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aseline="30000" dirty="0"/>
              <a:t>[14]</a:t>
            </a:r>
            <a:endParaRPr lang="zh-CN" altLang="en-US" sz="2000" baseline="30000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2DB4E9DA-D474-C977-392A-573CCABD5943}"/>
              </a:ext>
            </a:extLst>
          </p:cNvPr>
          <p:cNvSpPr/>
          <p:nvPr/>
        </p:nvSpPr>
        <p:spPr>
          <a:xfrm>
            <a:off x="2828647" y="2885196"/>
            <a:ext cx="2063864" cy="2016148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625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2.2.3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Xtend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EE30A-7A6C-0E2E-9A1F-B78DFD648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41" y="1018095"/>
            <a:ext cx="11576115" cy="575035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4.Radiation Hardness: </a:t>
            </a:r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p-channel</a:t>
            </a:r>
            <a:r>
              <a:rPr lang="en-US" altLang="zh-CN" sz="2000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[14]</a:t>
            </a:r>
            <a:r>
              <a:rPr lang="en-US" altLang="zh-C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CCD with a </a:t>
            </a:r>
            <a:r>
              <a:rPr lang="en-US" altLang="zh-CN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notch structure</a:t>
            </a:r>
            <a:r>
              <a:rPr lang="en-US" altLang="zh-CN" sz="2000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[7]</a:t>
            </a:r>
          </a:p>
          <a:p>
            <a:pPr marL="0" indent="0">
              <a:buNone/>
            </a:pPr>
            <a:r>
              <a:rPr lang="en-US" altLang="zh-C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The notch structure is a narrow implant in the CCD channel confining a charge packet to a fraction of the pixel volume in an additional potential well.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9AC7178-D85D-F348-49B0-8B33CB3FFD1A}"/>
              </a:ext>
            </a:extLst>
          </p:cNvPr>
          <p:cNvSpPr txBox="1"/>
          <p:nvPr/>
        </p:nvSpPr>
        <p:spPr>
          <a:xfrm>
            <a:off x="216816" y="6325146"/>
            <a:ext cx="5788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PHA: a way to evaluate CTI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1129A92-E188-258D-ACF4-3CA316711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40" y="2059766"/>
            <a:ext cx="5282155" cy="42653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0500C98A-4A74-79B1-7EE4-99E55A295320}"/>
              </a:ext>
            </a:extLst>
          </p:cNvPr>
          <p:cNvSpPr/>
          <p:nvPr/>
        </p:nvSpPr>
        <p:spPr>
          <a:xfrm>
            <a:off x="1065834" y="2693710"/>
            <a:ext cx="687552" cy="73529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470B167-DCBC-FCBE-A439-235B4ACA1B9B}"/>
              </a:ext>
            </a:extLst>
          </p:cNvPr>
          <p:cNvSpPr txBox="1"/>
          <p:nvPr/>
        </p:nvSpPr>
        <p:spPr>
          <a:xfrm>
            <a:off x="5513504" y="2058138"/>
            <a:ext cx="1164985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aseline="30000" dirty="0"/>
              <a:t>[7]</a:t>
            </a:r>
            <a:endParaRPr lang="zh-CN" altLang="en-US" sz="2000" baseline="30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BD2BBE-3BEF-84FF-01F3-3D834C555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871" y="2058137"/>
            <a:ext cx="5879181" cy="35428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795FE80-7785-2772-822A-B5F6F518652C}"/>
              </a:ext>
            </a:extLst>
          </p:cNvPr>
          <p:cNvSpPr txBox="1"/>
          <p:nvPr/>
        </p:nvSpPr>
        <p:spPr>
          <a:xfrm>
            <a:off x="11716335" y="2058138"/>
            <a:ext cx="1164985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aseline="30000" dirty="0"/>
              <a:t>[7]</a:t>
            </a:r>
            <a:endParaRPr lang="zh-CN" altLang="en-US" sz="2000" baseline="30000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0028EC1-5424-5F1F-17B5-D775DA8D8B29}"/>
              </a:ext>
            </a:extLst>
          </p:cNvPr>
          <p:cNvSpPr/>
          <p:nvPr/>
        </p:nvSpPr>
        <p:spPr>
          <a:xfrm>
            <a:off x="8336738" y="4535478"/>
            <a:ext cx="800674" cy="771812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908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EE30A-7A6C-0E2E-9A1F-B78DFD648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41" y="1018095"/>
            <a:ext cx="11576115" cy="57503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 and Introduction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Team Management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Design and Engineering Challenges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2.1 Team Management of XRISM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2.2 Instruments onboard XRISM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2.2.1 XMA (X-ray Mirror Assembly)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2.2.2 Resolve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2.2.3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Xtend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2.2.4 Parameters, Effective Area, Energy Resolution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2.3 AOCS (Attitude and Orbit Control System)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Science Goals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Summary and Discussions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9744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6">
                <a:extLst>
                  <a:ext uri="{FF2B5EF4-FFF2-40B4-BE49-F238E27FC236}">
                    <a16:creationId xmlns:a16="http://schemas.microsoft.com/office/drawing/2014/main" id="{3F55EFCF-6EBC-1C5C-753F-6BB111219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13634245"/>
                  </p:ext>
                </p:extLst>
              </p:nvPr>
            </p:nvGraphicFramePr>
            <p:xfrm>
              <a:off x="-3" y="1310269"/>
              <a:ext cx="12192000" cy="533562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11228">
                      <a:extLst>
                        <a:ext uri="{9D8B030D-6E8A-4147-A177-3AD203B41FA5}">
                          <a16:colId xmlns:a16="http://schemas.microsoft.com/office/drawing/2014/main" val="3099488534"/>
                        </a:ext>
                      </a:extLst>
                    </a:gridCol>
                    <a:gridCol w="2724346">
                      <a:extLst>
                        <a:ext uri="{9D8B030D-6E8A-4147-A177-3AD203B41FA5}">
                          <a16:colId xmlns:a16="http://schemas.microsoft.com/office/drawing/2014/main" val="3917604874"/>
                        </a:ext>
                      </a:extLst>
                    </a:gridCol>
                    <a:gridCol w="3205111">
                      <a:extLst>
                        <a:ext uri="{9D8B030D-6E8A-4147-A177-3AD203B41FA5}">
                          <a16:colId xmlns:a16="http://schemas.microsoft.com/office/drawing/2014/main" val="3566020621"/>
                        </a:ext>
                      </a:extLst>
                    </a:gridCol>
                    <a:gridCol w="3651315">
                      <a:extLst>
                        <a:ext uri="{9D8B030D-6E8A-4147-A177-3AD203B41FA5}">
                          <a16:colId xmlns:a16="http://schemas.microsoft.com/office/drawing/2014/main" val="2278080844"/>
                        </a:ext>
                      </a:extLst>
                    </a:gridCol>
                  </a:tblGrid>
                  <a:tr h="431731">
                    <a:tc>
                      <a:txBody>
                        <a:bodyPr/>
                        <a:lstStyle/>
                        <a:p>
                          <a:pPr marL="342900" indent="-342900">
                            <a:buFont typeface="Wingdings" panose="05000000000000000000" pitchFamily="2" charset="2"/>
                            <a:buChar char="l"/>
                          </a:pPr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XMA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Resolve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b="1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Xtend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8350379"/>
                      </a:ext>
                    </a:extLst>
                  </a:tr>
                  <a:tr h="437727"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Focal length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altLang="zh-C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5.6m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225077"/>
                      </a:ext>
                    </a:extLst>
                  </a:tr>
                  <a:tr h="437727"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Angular resolution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zh-CN" altLang="en-US" sz="200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≤</m:t>
                                </m:r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1.3 </m:t>
                                </m:r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𝑎𝑟𝑐𝑚𝑖𝑛</m:t>
                                </m:r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𝐻𝑃𝐷</m:t>
                                </m:r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zh-CN" altLang="en-US" sz="200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≤</m:t>
                                </m:r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1.7 </m:t>
                                </m:r>
                                <m:r>
                                  <a:rPr lang="en-US" altLang="zh-CN" sz="2000" i="1" dirty="0">
                                    <a:latin typeface="Cambria Math" panose="02040503050406030204" pitchFamily="18" charset="0"/>
                                  </a:rPr>
                                  <m:t>𝑎𝑟𝑐𝑚𝑖𝑛</m:t>
                                </m:r>
                                <m:r>
                                  <a:rPr lang="en-US" altLang="zh-CN" sz="2000" i="1" dirty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n-US" altLang="zh-CN" sz="2000" i="1" dirty="0">
                                    <a:latin typeface="Cambria Math" panose="02040503050406030204" pitchFamily="18" charset="0"/>
                                  </a:rPr>
                                  <m:t>𝐻𝑃𝐷</m:t>
                                </m:r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6144032"/>
                      </a:ext>
                    </a:extLst>
                  </a:tr>
                  <a:tr h="437727"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Detector technology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Total Internal Reflection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X-ray micro-calorimeter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X-ray CCD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7538755"/>
                      </a:ext>
                    </a:extLst>
                  </a:tr>
                  <a:tr h="689539"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Effective area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zh-CN" altLang="en-US" sz="2000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 425 </m:t>
                                </m:r>
                                <m:sSup>
                                  <m:sSup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altLang="zh-CN" sz="2000" dirty="0" smtClean="0"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cm</m:t>
                                    </m:r>
                                  </m:e>
                                  <m:sup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0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@ 6</m:t>
                                </m:r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𝑘𝑒𝑉</m:t>
                                </m:r>
                              </m:oMath>
                            </m:oMathPara>
                          </a14:m>
                          <a:endParaRPr lang="en-US" altLang="zh-CN" sz="20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zh-CN" altLang="en-US" sz="2000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 560 </m:t>
                                </m:r>
                                <m:sSup>
                                  <m:sSup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altLang="zh-CN" sz="2000" dirty="0" smtClean="0"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cm</m:t>
                                    </m:r>
                                  </m:e>
                                  <m:sup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0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@ 1</m:t>
                                </m:r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𝑘𝑒𝑉</m:t>
                                </m:r>
                              </m:oMath>
                            </m:oMathPara>
                          </a14:m>
                          <a:endParaRPr lang="en-US" altLang="zh-CN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zh-CN" altLang="en-US" sz="2000" i="1" dirty="0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 210 </m:t>
                                </m:r>
                                <m:sSup>
                                  <m:sSup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altLang="zh-CN" sz="2000" dirty="0" smtClean="0"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cm</m:t>
                                    </m:r>
                                  </m:e>
                                  <m:sup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0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@ 6</m:t>
                                </m:r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𝑘𝑒𝑉</m:t>
                                </m:r>
                              </m:oMath>
                            </m:oMathPara>
                          </a14:m>
                          <a:endParaRPr lang="en-US" altLang="zh-CN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zh-CN" altLang="en-US" sz="2000" i="1" dirty="0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 160 </m:t>
                                </m:r>
                                <m:sSup>
                                  <m:sSup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altLang="zh-CN" sz="2000" dirty="0" smtClean="0"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cm</m:t>
                                    </m:r>
                                  </m:e>
                                  <m:sup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0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@ 1</m:t>
                                </m:r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𝑘𝑒𝑉</m:t>
                                </m:r>
                              </m:oMath>
                            </m:oMathPara>
                          </a14:m>
                          <a:endParaRPr lang="en-US" altLang="zh-CN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zh-CN" altLang="en-US" sz="200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≥</m:t>
                              </m:r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270 </m:t>
                              </m:r>
                              <m:sSup>
                                <m:sSup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sz="2000" dirty="0" smtClean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cm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CN" sz="2000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i="1" dirty="0" smtClean="0">
                                  <a:latin typeface="Cambria Math" panose="02040503050406030204" pitchFamily="18" charset="0"/>
                                </a:rPr>
                                <m:t>@ 6</m:t>
                              </m:r>
                              <m:r>
                                <a:rPr lang="en-US" altLang="zh-CN" sz="2000" i="1" dirty="0" smtClean="0">
                                  <a:latin typeface="Cambria Math" panose="02040503050406030204" pitchFamily="18" charset="0"/>
                                </a:rPr>
                                <m:t>𝑘𝑒𝑉</m:t>
                              </m:r>
                            </m:oMath>
                          </a14:m>
                          <a:endParaRPr lang="en-US" altLang="zh-CN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3749574"/>
                      </a:ext>
                    </a:extLst>
                  </a:tr>
                  <a:tr h="437727"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Field of View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zh-CN" altLang="en-US" sz="200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≥</m:t>
                              </m:r>
                            </m:oMath>
                          </a14:m>
                          <a:r>
                            <a:rPr lang="en-US" altLang="zh-CN" sz="200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i="1" dirty="0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  <m:r>
                                <a:rPr lang="en-US" altLang="zh-CN" sz="20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2000" i="1" dirty="0" smtClean="0">
                                  <a:latin typeface="Cambria Math" panose="02040503050406030204" pitchFamily="18" charset="0"/>
                                </a:rPr>
                                <m:t>2.9 </m:t>
                              </m:r>
                              <m:sSup>
                                <m:sSup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sz="2000" b="0" i="0" dirty="0" smtClean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arcmin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zh-CN" altLang="en-US" sz="200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≥</m:t>
                              </m:r>
                            </m:oMath>
                          </a14:m>
                          <a:r>
                            <a:rPr lang="en-US" altLang="zh-CN" sz="200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i="1" dirty="0" smtClean="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  <m:r>
                                <a:rPr lang="en-US" altLang="zh-CN" sz="20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20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30</m:t>
                              </m:r>
                              <m:r>
                                <a:rPr lang="en-US" altLang="zh-CN" sz="20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sz="2000" b="0" i="0" dirty="0" smtClean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arcmin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7857105"/>
                      </a:ext>
                    </a:extLst>
                  </a:tr>
                  <a:tr h="437727"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Energy range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0.3 – 12 </m:t>
                                </m:r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𝑘𝑒𝑉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0.4 – 13 </m:t>
                                </m:r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𝑘𝑒𝑉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9803606"/>
                      </a:ext>
                    </a:extLst>
                  </a:tr>
                  <a:tr h="437727"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Absolute energy scale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zh-CN" altLang="en-US" sz="200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r>
                                <a:rPr lang="en-US" altLang="zh-CN" sz="200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altLang="zh-C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 eV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2317280"/>
                      </a:ext>
                    </a:extLst>
                  </a:tr>
                  <a:tr h="437727"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Energy resolution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zh-CN" altLang="en-US" sz="200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≤ </m:t>
                              </m:r>
                            </m:oMath>
                          </a14:m>
                          <a:r>
                            <a:rPr lang="en-US" altLang="zh-C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 eV FWHM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@ </m:t>
                              </m:r>
                            </m:oMath>
                          </a14:m>
                          <a:r>
                            <a:rPr lang="en-US" altLang="zh-C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r>
                            <a:rPr lang="en-US" altLang="zh-CN" sz="2000" baseline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keV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zh-CN" altLang="en-US" sz="200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zh-CN" alt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250 eV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@</m:t>
                              </m:r>
                            </m:oMath>
                          </a14:m>
                          <a:r>
                            <a:rPr lang="en-US" altLang="zh-C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6</a:t>
                          </a:r>
                          <a:r>
                            <a:rPr lang="en-US" altLang="zh-CN" sz="2000" baseline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keV (EOL)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2542999"/>
                      </a:ext>
                    </a:extLst>
                  </a:tr>
                  <a:tr h="68953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Non X-ray background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zh-CN" altLang="en-US" sz="2000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≤ </m:t>
                                </m:r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altLang="zh-CN" sz="20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𝑘𝑒𝑉</m:t>
                                </m:r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</a:rPr>
                                  <m:t>𝑎𝑟𝑟𝑎𝑦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zh-CN" altLang="en-US" sz="200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zh-CN" alt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0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altLang="zh-CN" sz="20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−6</m:t>
                                  </m:r>
                                </m:sup>
                              </m:sSup>
                              <m:r>
                                <a:rPr lang="en-US" altLang="zh-CN" sz="2000" i="1" dirty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sz="20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altLang="zh-CN" sz="200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0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altLang="zh-CN" sz="2000" i="1" dirty="0" smtClean="0">
                                  <a:latin typeface="Cambria Math" panose="02040503050406030204" pitchFamily="18" charset="0"/>
                                </a:rPr>
                                <m:t>𝑘𝑒𝑉</m:t>
                              </m:r>
                              <m:r>
                                <a:rPr lang="en-US" altLang="zh-CN" sz="20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en-US" altLang="zh-CN" sz="20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 dirty="0" smtClean="0">
                                      <a:latin typeface="Cambria Math" panose="02040503050406030204" pitchFamily="18" charset="0"/>
                                    </a:rPr>
                                    <m:t>𝑎𝑟𝑐𝑚𝑖𝑛</m:t>
                                  </m:r>
                                </m:e>
                                <m:sup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00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en-US" altLang="zh-CN" sz="20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</a:rPr>
                                    <m:t>𝑐𝑚</m:t>
                                  </m:r>
                                </m:e>
                                <m:sup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(in 5 – 10 keV)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7175416"/>
                      </a:ext>
                    </a:extLst>
                  </a:tr>
                  <a:tr h="437727"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Time tagging accuracy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zh-CN" altLang="en-US" sz="200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zh-CN" alt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</a:t>
                          </a:r>
                          <a:r>
                            <a:rPr lang="en-US" altLang="zh-CN" sz="20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ms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43964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6">
                <a:extLst>
                  <a:ext uri="{FF2B5EF4-FFF2-40B4-BE49-F238E27FC236}">
                    <a16:creationId xmlns:a16="http://schemas.microsoft.com/office/drawing/2014/main" id="{3F55EFCF-6EBC-1C5C-753F-6BB1112199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13634245"/>
                  </p:ext>
                </p:extLst>
              </p:nvPr>
            </p:nvGraphicFramePr>
            <p:xfrm>
              <a:off x="-3" y="1310269"/>
              <a:ext cx="12192000" cy="533562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11228">
                      <a:extLst>
                        <a:ext uri="{9D8B030D-6E8A-4147-A177-3AD203B41FA5}">
                          <a16:colId xmlns:a16="http://schemas.microsoft.com/office/drawing/2014/main" val="3099488534"/>
                        </a:ext>
                      </a:extLst>
                    </a:gridCol>
                    <a:gridCol w="2724346">
                      <a:extLst>
                        <a:ext uri="{9D8B030D-6E8A-4147-A177-3AD203B41FA5}">
                          <a16:colId xmlns:a16="http://schemas.microsoft.com/office/drawing/2014/main" val="3917604874"/>
                        </a:ext>
                      </a:extLst>
                    </a:gridCol>
                    <a:gridCol w="3205111">
                      <a:extLst>
                        <a:ext uri="{9D8B030D-6E8A-4147-A177-3AD203B41FA5}">
                          <a16:colId xmlns:a16="http://schemas.microsoft.com/office/drawing/2014/main" val="3566020621"/>
                        </a:ext>
                      </a:extLst>
                    </a:gridCol>
                    <a:gridCol w="3651315">
                      <a:extLst>
                        <a:ext uri="{9D8B030D-6E8A-4147-A177-3AD203B41FA5}">
                          <a16:colId xmlns:a16="http://schemas.microsoft.com/office/drawing/2014/main" val="2278080844"/>
                        </a:ext>
                      </a:extLst>
                    </a:gridCol>
                  </a:tblGrid>
                  <a:tr h="431731">
                    <a:tc>
                      <a:txBody>
                        <a:bodyPr/>
                        <a:lstStyle/>
                        <a:p>
                          <a:pPr marL="342900" indent="-342900">
                            <a:buFont typeface="Wingdings" panose="05000000000000000000" pitchFamily="2" charset="2"/>
                            <a:buChar char="l"/>
                          </a:pPr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XMA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Resolve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b="1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Xtend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8350379"/>
                      </a:ext>
                    </a:extLst>
                  </a:tr>
                  <a:tr h="437727"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Focal length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altLang="zh-C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5.6m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0225077"/>
                      </a:ext>
                    </a:extLst>
                  </a:tr>
                  <a:tr h="437727"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Angular resolution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96197" t="-205556" r="-252796" b="-933333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77956" t="-205556" r="-444" b="-933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6144032"/>
                      </a:ext>
                    </a:extLst>
                  </a:tr>
                  <a:tr h="437727"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Detector technology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Total Internal Reflection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X-ray micro-calorimeter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X-ray CCD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7538755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Effective area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96197" t="-253913" r="-252796" b="-4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66730" t="-253913" r="-114829" b="-4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34224" t="-253913" r="-835" b="-4217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83749574"/>
                      </a:ext>
                    </a:extLst>
                  </a:tr>
                  <a:tr h="437727"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Field of View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66730" t="-565278" r="-114829" b="-5736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34224" t="-565278" r="-835" b="-5736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7857105"/>
                      </a:ext>
                    </a:extLst>
                  </a:tr>
                  <a:tr h="437727"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Energy range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66730" t="-665278" r="-114829" b="-4736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34224" t="-665278" r="-835" b="-4736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9803606"/>
                      </a:ext>
                    </a:extLst>
                  </a:tr>
                  <a:tr h="437727"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Absolute energy scale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66730" t="-765278" r="-114829" b="-3736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2317280"/>
                      </a:ext>
                    </a:extLst>
                  </a:tr>
                  <a:tr h="437727"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Energy resolution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66730" t="-865278" r="-114829" b="-2736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34224" t="-865278" r="-835" b="-2736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2542999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Non X-ray background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66730" t="-604348" r="-114829" b="-713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34224" t="-604348" r="-835" b="-713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7175416"/>
                      </a:ext>
                    </a:extLst>
                  </a:tr>
                  <a:tr h="437727"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Time tagging accuracy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66730" t="-1125000" r="-114829" b="-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  <a:endParaRPr lang="zh-CN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43964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2.2.4 Parameters, Effective Area, Energy Resolution</a:t>
            </a:r>
            <a:r>
              <a:rPr lang="en-US" altLang="zh-CN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[2][3][5][13]</a:t>
            </a:r>
            <a:endParaRPr lang="zh-CN" altLang="en-US" sz="32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ED55B812-7261-07F6-2715-AEF5F052DC12}"/>
              </a:ext>
            </a:extLst>
          </p:cNvPr>
          <p:cNvSpPr/>
          <p:nvPr/>
        </p:nvSpPr>
        <p:spPr>
          <a:xfrm>
            <a:off x="-321118" y="4128940"/>
            <a:ext cx="2178198" cy="58643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8588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2.2.4 Parameters, Effective Area, Energy Resolution</a:t>
            </a:r>
            <a:r>
              <a:rPr lang="en-US" altLang="zh-CN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[2][3][5][13]</a:t>
            </a:r>
            <a:endParaRPr lang="zh-CN" altLang="en-US" sz="32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36CED1-C850-600A-772F-943D92359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39" y="1143030"/>
            <a:ext cx="6432225" cy="40605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2F3C4FF-4CB2-1F1A-6D22-B3473DEC9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533" y="1141286"/>
            <a:ext cx="4641997" cy="571671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B880F4B-75BC-B42A-2E65-0D524EC26583}"/>
              </a:ext>
            </a:extLst>
          </p:cNvPr>
          <p:cNvSpPr txBox="1"/>
          <p:nvPr/>
        </p:nvSpPr>
        <p:spPr>
          <a:xfrm>
            <a:off x="6938127" y="780133"/>
            <a:ext cx="2922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Resolution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34C9608-CB0C-8C44-D2F1-3B8F1C2E5A51}"/>
              </a:ext>
            </a:extLst>
          </p:cNvPr>
          <p:cNvSpPr txBox="1"/>
          <p:nvPr/>
        </p:nvSpPr>
        <p:spPr>
          <a:xfrm>
            <a:off x="307940" y="780233"/>
            <a:ext cx="2922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 Area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F1B9FE0-CC26-F4B9-521B-BF466977E4F1}"/>
              </a:ext>
            </a:extLst>
          </p:cNvPr>
          <p:cNvSpPr txBox="1"/>
          <p:nvPr/>
        </p:nvSpPr>
        <p:spPr>
          <a:xfrm>
            <a:off x="414779" y="5203596"/>
            <a:ext cx="54563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Suzaku: 2005-2015</a:t>
            </a:r>
            <a:endParaRPr lang="zh-CN" altLang="zh-CN" sz="20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Chandra: 1999-</a:t>
            </a:r>
            <a:endParaRPr lang="zh-CN" altLang="zh-CN" sz="20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XMM: 1999-</a:t>
            </a:r>
            <a:endParaRPr lang="zh-CN" altLang="zh-CN" sz="20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NuSTAR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: 2012-</a:t>
            </a:r>
            <a:endParaRPr lang="zh-CN" altLang="zh-CN" sz="20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EFC7BDB-52EE-B63D-7DF7-67C1974741A3}"/>
              </a:ext>
            </a:extLst>
          </p:cNvPr>
          <p:cNvSpPr txBox="1"/>
          <p:nvPr/>
        </p:nvSpPr>
        <p:spPr>
          <a:xfrm>
            <a:off x="6603289" y="1141286"/>
            <a:ext cx="2064844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aseline="30000" dirty="0"/>
              <a:t>[5]</a:t>
            </a:r>
            <a:endParaRPr lang="zh-CN" altLang="en-US" sz="2000" baseline="30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08FD090-EAF2-6B04-CB6A-E3F10EB93445}"/>
              </a:ext>
            </a:extLst>
          </p:cNvPr>
          <p:cNvSpPr txBox="1"/>
          <p:nvPr/>
        </p:nvSpPr>
        <p:spPr>
          <a:xfrm>
            <a:off x="11503470" y="1141285"/>
            <a:ext cx="2064844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aseline="30000" dirty="0"/>
              <a:t>[5]</a:t>
            </a:r>
            <a:endParaRPr lang="zh-CN" altLang="en-US" sz="2000" baseline="30000" dirty="0"/>
          </a:p>
        </p:txBody>
      </p:sp>
    </p:spTree>
    <p:extLst>
      <p:ext uri="{BB962C8B-B14F-4D97-AF65-F5344CB8AC3E}">
        <p14:creationId xmlns:p14="http://schemas.microsoft.com/office/powerpoint/2010/main" val="7600422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EE30A-7A6C-0E2E-9A1F-B78DFD648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41" y="1018095"/>
            <a:ext cx="11576115" cy="57503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 and Introduction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Team Management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Design and Engineering Challenges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2.1 Team Management of XRISM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2.2 Instruments onboard XRISM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2.2.1 XMA (X-ray Mirror Assembly)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2.2.2 Resolve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2.2.3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Xtend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2.2.4 Parameters, Effective Area, Energy Resolution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2.3 AOCS (Attitude and Orbit Control System)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Science Goals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Summary and Discussions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7437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2.3 AOCS (Attitude and Orbit Control System)</a:t>
            </a:r>
            <a:r>
              <a:rPr lang="en-US" altLang="zh-CN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[13]</a:t>
            </a:r>
            <a:endParaRPr lang="zh-CN" altLang="en-US" sz="32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F48E91D2-F878-7102-229C-60A95ACBD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7635"/>
            <a:ext cx="12192000" cy="4542729"/>
          </a:xfrm>
        </p:spPr>
      </p:pic>
    </p:spTree>
    <p:extLst>
      <p:ext uri="{BB962C8B-B14F-4D97-AF65-F5344CB8AC3E}">
        <p14:creationId xmlns:p14="http://schemas.microsoft.com/office/powerpoint/2010/main" val="26764572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2.3 AOCS (Attitude and Orbit Control System)</a:t>
            </a:r>
            <a:r>
              <a:rPr lang="en-US" altLang="zh-CN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[13]</a:t>
            </a:r>
            <a:endParaRPr lang="zh-CN" altLang="en-US" sz="32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EE30A-7A6C-0E2E-9A1F-B78DFD648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41" y="1018095"/>
            <a:ext cx="11576115" cy="575035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STTs (Star Sensors)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EA50FA-DC8A-2433-9F00-48C6EDE9F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039" y="2639504"/>
            <a:ext cx="5133513" cy="3429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2C7A30A-6871-2F74-81DD-447F3A8CE8C2}"/>
              </a:ext>
            </a:extLst>
          </p:cNvPr>
          <p:cNvSpPr txBox="1"/>
          <p:nvPr/>
        </p:nvSpPr>
        <p:spPr>
          <a:xfrm>
            <a:off x="11528608" y="2639504"/>
            <a:ext cx="2064844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aseline="30000" dirty="0"/>
              <a:t>[13]</a:t>
            </a:r>
            <a:endParaRPr lang="zh-CN" altLang="en-US" sz="2000" baseline="30000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0065B103-F457-CE8D-6F74-B1D932BAF3FB}"/>
              </a:ext>
            </a:extLst>
          </p:cNvPr>
          <p:cNvSpPr/>
          <p:nvPr/>
        </p:nvSpPr>
        <p:spPr>
          <a:xfrm>
            <a:off x="8776238" y="2447636"/>
            <a:ext cx="575114" cy="568128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39B38B6-4BBF-8D00-8726-CD2ABB675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81" y="2639504"/>
            <a:ext cx="5780271" cy="27701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A8C8EB4-A22C-12FA-DD82-A4EB2D3A14F5}"/>
              </a:ext>
            </a:extLst>
          </p:cNvPr>
          <p:cNvSpPr txBox="1"/>
          <p:nvPr/>
        </p:nvSpPr>
        <p:spPr>
          <a:xfrm>
            <a:off x="6034420" y="2639504"/>
            <a:ext cx="2064844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aseline="30000" dirty="0"/>
              <a:t>[13]</a:t>
            </a:r>
            <a:endParaRPr lang="zh-CN" altLang="en-US" sz="2000" baseline="30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C17B6E1-4CD8-239C-D2C6-6456ECBB9E91}"/>
              </a:ext>
            </a:extLst>
          </p:cNvPr>
          <p:cNvSpPr txBox="1"/>
          <p:nvPr/>
        </p:nvSpPr>
        <p:spPr>
          <a:xfrm>
            <a:off x="2627100" y="5391581"/>
            <a:ext cx="1282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Symmetry!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CCFCA62-5830-B4FE-EEFF-3C088E7C1CC7}"/>
              </a:ext>
            </a:extLst>
          </p:cNvPr>
          <p:cNvSpPr txBox="1"/>
          <p:nvPr/>
        </p:nvSpPr>
        <p:spPr>
          <a:xfrm>
            <a:off x="8920016" y="2979235"/>
            <a:ext cx="289972" cy="374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2794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2.3 AOCS (Attitude and Orbit Control System)</a:t>
            </a:r>
            <a:r>
              <a:rPr lang="en-US" altLang="zh-CN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[13]</a:t>
            </a:r>
            <a:endParaRPr lang="zh-CN" altLang="en-US" sz="32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EE30A-7A6C-0E2E-9A1F-B78DFD648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41" y="1018095"/>
            <a:ext cx="11576115" cy="575035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ACFS (Attitude and orbit Control Flight Software)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Redundant Configuration: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supreme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control system, to deal with emergencies, which can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reset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whole system.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74359A-CCDB-DF50-D435-6B3776F4D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52" y="2738740"/>
            <a:ext cx="10950889" cy="2309060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AAF78FBC-5500-ACC0-30D2-86A85200200B}"/>
              </a:ext>
            </a:extLst>
          </p:cNvPr>
          <p:cNvSpPr/>
          <p:nvPr/>
        </p:nvSpPr>
        <p:spPr>
          <a:xfrm>
            <a:off x="7070708" y="4373131"/>
            <a:ext cx="3704130" cy="908752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C5CA42F5-66CD-D7DA-09EE-3B9A762E4B64}"/>
              </a:ext>
            </a:extLst>
          </p:cNvPr>
          <p:cNvSpPr/>
          <p:nvPr/>
        </p:nvSpPr>
        <p:spPr>
          <a:xfrm>
            <a:off x="106833" y="3143586"/>
            <a:ext cx="402208" cy="190421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EB21E2-04F0-A05B-A348-8C1235E09823}"/>
              </a:ext>
            </a:extLst>
          </p:cNvPr>
          <p:cNvSpPr txBox="1"/>
          <p:nvPr/>
        </p:nvSpPr>
        <p:spPr>
          <a:xfrm>
            <a:off x="11492539" y="2738740"/>
            <a:ext cx="2064844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aseline="30000" dirty="0"/>
              <a:t>[13]</a:t>
            </a:r>
            <a:endParaRPr lang="zh-CN" altLang="en-US" sz="2000" baseline="30000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BE35AC9-F379-4DFF-689D-A39D091B773E}"/>
              </a:ext>
            </a:extLst>
          </p:cNvPr>
          <p:cNvSpPr/>
          <p:nvPr/>
        </p:nvSpPr>
        <p:spPr>
          <a:xfrm>
            <a:off x="5043223" y="2548013"/>
            <a:ext cx="575114" cy="568128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6831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EE30A-7A6C-0E2E-9A1F-B78DFD648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41" y="1018095"/>
            <a:ext cx="11576115" cy="57503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 and Introduction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Team Management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Design and Engineering Challenges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2.1 Team Management of XRISM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2.2 Instruments onboard XRISM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2.2.1 XMA (X-ray Mirror Assembly)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2.2.2 Resolve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2.2.3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Xtend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2.2.4 Parameters, Effective Area, Energy Resolution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2.3 AOCS (Attitude and Orbit Control System)</a:t>
            </a:r>
          </a:p>
          <a:p>
            <a:pPr marL="0" indent="0">
              <a:buNone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Science Goals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Summary and Discussions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769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EE30A-7A6C-0E2E-9A1F-B78DFD648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41" y="1018095"/>
            <a:ext cx="11576115" cy="57503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 and Introduction</a:t>
            </a:r>
          </a:p>
          <a:p>
            <a:pPr marL="0" indent="0">
              <a:buNone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Team Management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Design and Engineering Challenges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2.1 Team Management of XRISM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2.2 Instruments onboard XRISM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2.2.1 XMA (X-ray Mirror Assembly)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2.2.2 Resolve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2.2.3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Xtend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2.2.4 Parameters, Effective Area, Energy Resolution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2.3 AOCS (Attitude and Orbit Control System)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Science Goals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Summary and Discussions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4707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Science Goals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4DCF4ED-D26A-4578-6C91-9C27A85A04B2}"/>
              </a:ext>
            </a:extLst>
          </p:cNvPr>
          <p:cNvSpPr txBox="1"/>
          <p:nvPr/>
        </p:nvSpPr>
        <p:spPr>
          <a:xfrm>
            <a:off x="6253109" y="780233"/>
            <a:ext cx="5630947" cy="635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en-US" altLang="zh-CN" sz="144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(by the public)</a:t>
            </a:r>
            <a:endParaRPr lang="en-US" altLang="zh-CN" sz="1440" b="1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1.Galactic &amp; Cluster Evolution</a:t>
            </a:r>
            <a:r>
              <a:rPr lang="en-US" altLang="zh-CN" sz="1440" kern="1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[27][35]</a:t>
            </a:r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  <a:endParaRPr lang="en-US" altLang="zh-CN" sz="1440" kern="10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IntraCluster</a:t>
            </a:r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Medium</a:t>
            </a:r>
            <a:r>
              <a:rPr lang="en-US" altLang="zh-CN" sz="1440" kern="1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[21][29][40][58]</a:t>
            </a:r>
            <a:r>
              <a:rPr lang="en-US" altLang="zh-CN" sz="144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Chemical Evolution</a:t>
            </a:r>
            <a:r>
              <a:rPr lang="en-US" altLang="zh-CN" sz="1440" kern="1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[29][31][34][42][50][55][59][63]</a:t>
            </a:r>
            <a:endParaRPr lang="zh-CN" altLang="zh-CN" sz="1440" kern="100" baseline="300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Dark Matter</a:t>
            </a:r>
            <a:r>
              <a:rPr lang="en-US" altLang="zh-CN" sz="1440" kern="1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[30][43][51][54][60]</a:t>
            </a:r>
            <a:endParaRPr lang="zh-CN" altLang="zh-CN" sz="1440" kern="100" baseline="300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44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2.InterGalactic Medium</a:t>
            </a:r>
            <a:r>
              <a:rPr lang="en-US" altLang="zh-CN" sz="1440" kern="1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[27][28][35][36][37]</a:t>
            </a:r>
            <a:endParaRPr lang="zh-CN" altLang="zh-CN" sz="1440" kern="100" baseline="300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Dust Scattering Halos and Molecular Clouds</a:t>
            </a:r>
            <a:r>
              <a:rPr lang="en-US" altLang="zh-CN" sz="1440" kern="1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[18][21][27][29][31][33][37][38][39][48]</a:t>
            </a:r>
          </a:p>
          <a:p>
            <a:pPr algn="just"/>
            <a:r>
              <a:rPr lang="en-US" altLang="zh-CN" sz="1440" kern="1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[50][53][54][55]</a:t>
            </a:r>
            <a:endParaRPr lang="zh-CN" altLang="zh-CN" sz="1440" kern="100" baseline="300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Galactic Center</a:t>
            </a:r>
            <a:r>
              <a:rPr lang="en-US" altLang="zh-CN" sz="1440" kern="1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[51]</a:t>
            </a:r>
            <a:endParaRPr lang="zh-CN" altLang="zh-CN" sz="1440" kern="100" baseline="300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44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3.Cosmic Plasma</a:t>
            </a:r>
            <a:r>
              <a:rPr lang="en-US" altLang="zh-CN" sz="1440" kern="1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[18][26][33][34][36][41][42][44][57][63]</a:t>
            </a:r>
            <a:endParaRPr lang="zh-CN" altLang="zh-CN" sz="1440" kern="100" baseline="300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44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4.Compact Object</a:t>
            </a:r>
            <a:r>
              <a:rPr lang="en-US" altLang="zh-CN" sz="1440" kern="1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[15][23][36][44][47][56]</a:t>
            </a:r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sz="144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AGN</a:t>
            </a:r>
            <a:r>
              <a:rPr lang="en-US" altLang="zh-CN" sz="1440" kern="1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[16][17][19][24][29][32][38][39][46][48][49][52][61]</a:t>
            </a:r>
            <a:endParaRPr lang="zh-CN" altLang="zh-CN" sz="1440" kern="100" baseline="300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SMBH</a:t>
            </a:r>
            <a:r>
              <a:rPr lang="en-US" altLang="zh-CN" sz="1440" kern="1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[16][24][38][61]</a:t>
            </a:r>
            <a:endParaRPr lang="zh-CN" altLang="zh-CN" sz="1440" kern="100" baseline="300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XRB</a:t>
            </a:r>
            <a:r>
              <a:rPr lang="en-US" altLang="zh-CN" sz="1440" kern="1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[32][34][41][47]</a:t>
            </a:r>
            <a:endParaRPr lang="zh-CN" altLang="zh-CN" sz="1440" kern="100" baseline="300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Ultra-Luminous X-ray sources</a:t>
            </a:r>
            <a:r>
              <a:rPr lang="en-US" altLang="zh-CN" sz="1440" kern="1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[61]</a:t>
            </a:r>
            <a:endParaRPr lang="zh-CN" altLang="zh-CN" sz="1440" kern="100" baseline="300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44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5.Star Formation</a:t>
            </a:r>
            <a:r>
              <a:rPr lang="en-US" altLang="zh-CN" sz="1440" kern="1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[59]</a:t>
            </a:r>
            <a:endParaRPr lang="zh-CN" altLang="zh-CN" sz="1440" kern="100" baseline="300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Supernovae and their Remnants</a:t>
            </a:r>
            <a:r>
              <a:rPr lang="en-US" altLang="zh-CN" sz="1440" kern="1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[22][37][42]</a:t>
            </a:r>
            <a:endParaRPr lang="zh-CN" altLang="zh-CN" sz="1440" kern="100" baseline="300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Exoplanets</a:t>
            </a:r>
            <a:r>
              <a:rPr lang="en-US" altLang="zh-CN" sz="1440" kern="1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[17][19][31]</a:t>
            </a:r>
            <a:endParaRPr lang="zh-CN" altLang="zh-CN" sz="1440" kern="100" baseline="300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44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6.Solar Flares</a:t>
            </a:r>
            <a:r>
              <a:rPr lang="en-US" altLang="zh-CN" sz="1440" kern="1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[45]</a:t>
            </a:r>
            <a:endParaRPr lang="zh-CN" altLang="zh-CN" sz="1440" kern="100" baseline="300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Antistars</a:t>
            </a:r>
            <a:r>
              <a:rPr lang="en-US" altLang="zh-CN" sz="1440" kern="1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[25]</a:t>
            </a:r>
            <a:endParaRPr lang="zh-CN" altLang="zh-CN" sz="1440" kern="100" baseline="300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Machine Learning</a:t>
            </a:r>
            <a:r>
              <a:rPr lang="en-US" altLang="zh-CN" sz="1440" kern="1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[15][40]</a:t>
            </a:r>
            <a:endParaRPr lang="zh-CN" altLang="zh-CN" sz="1440" kern="100" baseline="300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Data Reduction</a:t>
            </a:r>
            <a:r>
              <a:rPr lang="en-US" altLang="zh-CN" sz="1440" kern="1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[20][21][23][31][62][63]</a:t>
            </a:r>
            <a:endParaRPr lang="zh-CN" altLang="zh-CN" sz="1440" kern="100" baseline="300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B6CFD7-4590-837E-4C20-6757ACC951E9}"/>
              </a:ext>
            </a:extLst>
          </p:cNvPr>
          <p:cNvSpPr txBox="1"/>
          <p:nvPr/>
        </p:nvSpPr>
        <p:spPr>
          <a:xfrm>
            <a:off x="307946" y="780233"/>
            <a:ext cx="5630947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(by the XRISM team)</a:t>
            </a:r>
            <a:r>
              <a:rPr lang="en-US" altLang="zh-CN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[1][3][4][5]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1.Galaxy &amp; Cluster Evolution:</a:t>
            </a:r>
          </a:p>
          <a:p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IntraCluster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Medium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Chemical Evolution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Dark Matter</a:t>
            </a: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2.Diffuse Gas in Local Environment:</a:t>
            </a:r>
          </a:p>
          <a:p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InterGalactic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Medium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Dust Scattering Halos and Molecular Clouds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Galactic Center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Charge Exchange</a:t>
            </a: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3.Cosmic Plasma</a:t>
            </a: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4.Compact Objects: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AGN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SMBH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XRB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Ultra-Luminous X-ray sources</a:t>
            </a: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5.The Lives and Deaths of Stars: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 Formation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Supernovae and their Remnants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Exoplanets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54406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Science Goals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4DCF4ED-D26A-4578-6C91-9C27A85A04B2}"/>
              </a:ext>
            </a:extLst>
          </p:cNvPr>
          <p:cNvSpPr txBox="1"/>
          <p:nvPr/>
        </p:nvSpPr>
        <p:spPr>
          <a:xfrm>
            <a:off x="6253109" y="780233"/>
            <a:ext cx="5630947" cy="635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en-US" altLang="zh-CN" sz="144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(by the public)</a:t>
            </a:r>
            <a:endParaRPr lang="en-US" altLang="zh-CN" sz="1440" b="1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1.Galactic &amp; Cluster Evolution</a:t>
            </a:r>
            <a:r>
              <a:rPr lang="en-US" altLang="zh-CN" sz="1440" kern="1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[27][35]</a:t>
            </a:r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  <a:endParaRPr lang="en-US" altLang="zh-CN" sz="1440" kern="10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IntraCluster</a:t>
            </a:r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Medium</a:t>
            </a:r>
            <a:r>
              <a:rPr lang="en-US" altLang="zh-CN" sz="1440" kern="1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[21][29][40][58]</a:t>
            </a:r>
            <a:r>
              <a:rPr lang="en-US" altLang="zh-CN" sz="144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Chemical Evolution</a:t>
            </a:r>
            <a:r>
              <a:rPr lang="en-US" altLang="zh-CN" sz="1440" kern="1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[29][31][34][42][50][55][59][63]</a:t>
            </a:r>
            <a:endParaRPr lang="zh-CN" altLang="zh-CN" sz="1440" kern="100" baseline="300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Dark Matter</a:t>
            </a:r>
            <a:r>
              <a:rPr lang="en-US" altLang="zh-CN" sz="1440" kern="1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[30][43][51][54][60]</a:t>
            </a:r>
            <a:endParaRPr lang="zh-CN" altLang="zh-CN" sz="1440" kern="100" baseline="300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44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2.InterGalactic Medium</a:t>
            </a:r>
            <a:r>
              <a:rPr lang="en-US" altLang="zh-CN" sz="1440" kern="1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[27][28][35][36][37]</a:t>
            </a:r>
            <a:endParaRPr lang="zh-CN" altLang="zh-CN" sz="1440" kern="100" baseline="300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Dust Scattering Halos and Molecular Clouds</a:t>
            </a:r>
            <a:r>
              <a:rPr lang="en-US" altLang="zh-CN" sz="1440" kern="1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[18][21][27][29][31][33][37][38][39][48]</a:t>
            </a:r>
          </a:p>
          <a:p>
            <a:pPr algn="just"/>
            <a:r>
              <a:rPr lang="en-US" altLang="zh-CN" sz="1440" kern="1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[50][53][54][55]</a:t>
            </a:r>
            <a:endParaRPr lang="zh-CN" altLang="zh-CN" sz="1440" kern="100" baseline="300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Galactic Center</a:t>
            </a:r>
            <a:r>
              <a:rPr lang="en-US" altLang="zh-CN" sz="1440" kern="1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[51]</a:t>
            </a:r>
            <a:endParaRPr lang="zh-CN" altLang="zh-CN" sz="1440" kern="100" baseline="300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44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3.Cosmic Plasma</a:t>
            </a:r>
            <a:r>
              <a:rPr lang="en-US" altLang="zh-CN" sz="1440" kern="1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[18][26][33][34][36][41][42][44][57][63]</a:t>
            </a:r>
            <a:endParaRPr lang="zh-CN" altLang="zh-CN" sz="1440" kern="100" baseline="300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44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4.Compact Object</a:t>
            </a:r>
            <a:r>
              <a:rPr lang="en-US" altLang="zh-CN" sz="1440" kern="1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[15][23][36][44][47][56]</a:t>
            </a:r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sz="144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AGN</a:t>
            </a:r>
            <a:r>
              <a:rPr lang="en-US" altLang="zh-CN" sz="1440" kern="1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[16][17][19][24][29][32][38][39][46][48][49][52][61]</a:t>
            </a:r>
            <a:endParaRPr lang="zh-CN" altLang="zh-CN" sz="1440" kern="100" baseline="300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SMBH</a:t>
            </a:r>
            <a:r>
              <a:rPr lang="en-US" altLang="zh-CN" sz="1440" kern="1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[16][24][38][61]</a:t>
            </a:r>
            <a:endParaRPr lang="zh-CN" altLang="zh-CN" sz="1440" kern="100" baseline="300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XRB</a:t>
            </a:r>
            <a:r>
              <a:rPr lang="en-US" altLang="zh-CN" sz="1440" kern="1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[32][34][41][47]</a:t>
            </a:r>
            <a:endParaRPr lang="zh-CN" altLang="zh-CN" sz="1440" kern="100" baseline="300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Ultra-Luminous X-ray sources</a:t>
            </a:r>
            <a:r>
              <a:rPr lang="en-US" altLang="zh-CN" sz="1440" kern="1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[61]</a:t>
            </a:r>
            <a:endParaRPr lang="zh-CN" altLang="zh-CN" sz="1440" kern="100" baseline="300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44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5.Star Formation</a:t>
            </a:r>
            <a:r>
              <a:rPr lang="en-US" altLang="zh-CN" sz="1440" kern="1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[59]</a:t>
            </a:r>
            <a:endParaRPr lang="zh-CN" altLang="zh-CN" sz="1440" kern="100" baseline="300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Supernovae and their Remnants</a:t>
            </a:r>
            <a:r>
              <a:rPr lang="en-US" altLang="zh-CN" sz="1440" kern="1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[22][37][42]</a:t>
            </a:r>
            <a:endParaRPr lang="zh-CN" altLang="zh-CN" sz="1440" kern="100" baseline="300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Exoplanets</a:t>
            </a:r>
            <a:r>
              <a:rPr lang="en-US" altLang="zh-CN" sz="1440" kern="1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[17][19][31]</a:t>
            </a:r>
            <a:endParaRPr lang="zh-CN" altLang="zh-CN" sz="1440" kern="100" baseline="300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44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6.</a:t>
            </a:r>
            <a:r>
              <a:rPr lang="en-US" altLang="zh-CN" sz="144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Solar Flares</a:t>
            </a:r>
            <a:r>
              <a:rPr lang="en-US" altLang="zh-CN" sz="1440" kern="1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[45]</a:t>
            </a:r>
            <a:endParaRPr lang="zh-CN" altLang="zh-CN" sz="1440" kern="100" baseline="300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Antistars</a:t>
            </a:r>
            <a:r>
              <a:rPr lang="en-US" altLang="zh-CN" sz="1440" kern="1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[25]</a:t>
            </a:r>
            <a:endParaRPr lang="zh-CN" altLang="zh-CN" sz="1440" kern="100" baseline="300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Machine Learning</a:t>
            </a:r>
            <a:r>
              <a:rPr lang="en-US" altLang="zh-CN" sz="1440" kern="1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[15][40]</a:t>
            </a:r>
            <a:endParaRPr lang="zh-CN" altLang="zh-CN" sz="1440" kern="100" baseline="300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Data Reduction</a:t>
            </a:r>
            <a:r>
              <a:rPr lang="en-US" altLang="zh-CN" sz="1440" kern="1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[20][21][23][31][62][63]</a:t>
            </a:r>
            <a:endParaRPr lang="zh-CN" altLang="zh-CN" sz="1440" kern="100" baseline="300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B6CFD7-4590-837E-4C20-6757ACC951E9}"/>
              </a:ext>
            </a:extLst>
          </p:cNvPr>
          <p:cNvSpPr txBox="1"/>
          <p:nvPr/>
        </p:nvSpPr>
        <p:spPr>
          <a:xfrm>
            <a:off x="307946" y="780233"/>
            <a:ext cx="5630947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(by the XRISM team)</a:t>
            </a:r>
            <a:r>
              <a:rPr lang="en-US" altLang="zh-CN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[1][3][4][5]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1.Galaxy &amp; Cluster Evolution:</a:t>
            </a:r>
          </a:p>
          <a:p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IntraCluster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Medium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Chemical Evolution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Dark Matter</a:t>
            </a: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2.Diffuse Gas in Local Environment:</a:t>
            </a:r>
          </a:p>
          <a:p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InterGalactic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Medium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Dust Scattering Halos and Molecular Clouds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Galactic Center</a:t>
            </a:r>
          </a:p>
          <a:p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Charge Exchange</a:t>
            </a: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3.Cosmic Plasma</a:t>
            </a: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4.Compact Objects: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AGN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SMBH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XRB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Ultra-Luminous X-ray sources</a:t>
            </a: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5.The Lives and Deaths of Stars: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 Formation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Supernovae and their Remnants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Exoplanets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81503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Science Goals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4DCF4ED-D26A-4578-6C91-9C27A85A04B2}"/>
              </a:ext>
            </a:extLst>
          </p:cNvPr>
          <p:cNvSpPr txBox="1"/>
          <p:nvPr/>
        </p:nvSpPr>
        <p:spPr>
          <a:xfrm>
            <a:off x="6253109" y="780233"/>
            <a:ext cx="5630947" cy="635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en-US" altLang="zh-CN" sz="144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(by the public)</a:t>
            </a:r>
            <a:endParaRPr lang="en-US" altLang="zh-CN" sz="1440" b="1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1.Galactic &amp; Cluster Evolution</a:t>
            </a:r>
            <a:r>
              <a:rPr lang="en-US" altLang="zh-CN" sz="1440" kern="1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[27][35]</a:t>
            </a:r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  <a:endParaRPr lang="en-US" altLang="zh-CN" sz="1440" kern="10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IntraCluster</a:t>
            </a:r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Medium</a:t>
            </a:r>
            <a:r>
              <a:rPr lang="en-US" altLang="zh-CN" sz="1440" kern="1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[21][29][40][58]</a:t>
            </a:r>
            <a:r>
              <a:rPr lang="en-US" altLang="zh-CN" sz="1440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Chemical Evolution</a:t>
            </a:r>
            <a:r>
              <a:rPr lang="en-US" altLang="zh-CN" sz="1440" kern="1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[29][31][34][42][50][55][59][63]</a:t>
            </a:r>
            <a:endParaRPr lang="zh-CN" altLang="zh-CN" sz="1440" kern="100" baseline="300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Dark Matter</a:t>
            </a:r>
            <a:r>
              <a:rPr lang="en-US" altLang="zh-CN" sz="1440" kern="1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[30][43][51][54][60]</a:t>
            </a:r>
            <a:endParaRPr lang="zh-CN" altLang="zh-CN" sz="1440" kern="100" baseline="300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44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2.InterGalactic Medium</a:t>
            </a:r>
            <a:r>
              <a:rPr lang="en-US" altLang="zh-CN" sz="1440" kern="1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[27][28][35][36][37]</a:t>
            </a:r>
            <a:endParaRPr lang="zh-CN" altLang="zh-CN" sz="1440" kern="100" baseline="300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Dust Scattering Halos and Molecular Clouds</a:t>
            </a:r>
            <a:r>
              <a:rPr lang="en-US" altLang="zh-CN" sz="1440" kern="1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[18][21][27][29][33][37][31][38][39][48]</a:t>
            </a:r>
          </a:p>
          <a:p>
            <a:pPr algn="just"/>
            <a:r>
              <a:rPr lang="en-US" altLang="zh-CN" sz="1440" kern="1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[50][53][54][55]</a:t>
            </a:r>
            <a:endParaRPr lang="zh-CN" altLang="zh-CN" sz="1440" kern="100" baseline="300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Galactic Center</a:t>
            </a:r>
            <a:r>
              <a:rPr lang="en-US" altLang="zh-CN" sz="1440" kern="1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[51]</a:t>
            </a:r>
            <a:endParaRPr lang="zh-CN" altLang="zh-CN" sz="1440" kern="100" baseline="300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44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en-US" altLang="zh-CN" sz="1440" kern="10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Cosmic Plasma</a:t>
            </a:r>
            <a:r>
              <a:rPr lang="en-US" altLang="zh-CN" sz="1440" kern="1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[18][26][33][34][36][41][42][44][57][63]</a:t>
            </a:r>
            <a:endParaRPr lang="zh-CN" altLang="zh-CN" sz="1440" kern="100" baseline="300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44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4.</a:t>
            </a:r>
            <a:r>
              <a:rPr lang="en-US" altLang="zh-CN" sz="1440" kern="10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Compact Object</a:t>
            </a:r>
            <a:r>
              <a:rPr lang="en-US" altLang="zh-CN" sz="1440" kern="1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[15][23][36][44][47][56]</a:t>
            </a:r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sz="144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AGN</a:t>
            </a:r>
            <a:r>
              <a:rPr lang="en-US" altLang="zh-CN" sz="1440" kern="1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[16][17][19][24][29][32][38][39][46][48][49][52][61]</a:t>
            </a:r>
            <a:endParaRPr lang="zh-CN" altLang="zh-CN" sz="1440" kern="100" baseline="300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SMBH</a:t>
            </a:r>
            <a:r>
              <a:rPr lang="en-US" altLang="zh-CN" sz="1440" kern="1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[16][24][38][61]</a:t>
            </a:r>
            <a:endParaRPr lang="zh-CN" altLang="zh-CN" sz="1440" kern="100" baseline="300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XRB</a:t>
            </a:r>
            <a:r>
              <a:rPr lang="en-US" altLang="zh-CN" sz="1440" kern="1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[32][34][41][47]</a:t>
            </a:r>
            <a:endParaRPr lang="zh-CN" altLang="zh-CN" sz="1440" kern="100" baseline="300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Ultra-Luminous X-ray sources</a:t>
            </a:r>
            <a:r>
              <a:rPr lang="en-US" altLang="zh-CN" sz="1440" kern="1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[61]</a:t>
            </a:r>
            <a:endParaRPr lang="zh-CN" altLang="zh-CN" sz="1440" kern="100" baseline="300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44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5.Star Formation</a:t>
            </a:r>
            <a:r>
              <a:rPr lang="en-US" altLang="zh-CN" sz="1440" kern="1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[59]</a:t>
            </a:r>
            <a:endParaRPr lang="zh-CN" altLang="zh-CN" sz="1440" kern="100" baseline="300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Supernovae and their Remnants</a:t>
            </a:r>
            <a:r>
              <a:rPr lang="en-US" altLang="zh-CN" sz="1440" kern="1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[22][37][42]</a:t>
            </a:r>
            <a:endParaRPr lang="zh-CN" altLang="zh-CN" sz="1440" kern="100" baseline="300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Exoplanets</a:t>
            </a:r>
            <a:r>
              <a:rPr lang="en-US" altLang="zh-CN" sz="1440" kern="1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[17][19][31]</a:t>
            </a:r>
            <a:endParaRPr lang="zh-CN" altLang="zh-CN" sz="1440" kern="100" baseline="300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44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6.Solar Flares</a:t>
            </a:r>
            <a:r>
              <a:rPr lang="en-US" altLang="zh-CN" sz="1440" kern="1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[45]</a:t>
            </a:r>
            <a:endParaRPr lang="zh-CN" altLang="zh-CN" sz="1440" kern="100" baseline="300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Antistars</a:t>
            </a:r>
            <a:r>
              <a:rPr lang="en-US" altLang="zh-CN" sz="1440" kern="1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[25]</a:t>
            </a:r>
            <a:endParaRPr lang="zh-CN" altLang="zh-CN" sz="1440" kern="100" baseline="300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Machine Learning</a:t>
            </a:r>
            <a:r>
              <a:rPr lang="en-US" altLang="zh-CN" sz="1440" kern="1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[15][40]</a:t>
            </a:r>
            <a:endParaRPr lang="zh-CN" altLang="zh-CN" sz="1440" kern="100" baseline="300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4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Data Reduction</a:t>
            </a:r>
            <a:r>
              <a:rPr lang="en-US" altLang="zh-CN" sz="1440" kern="1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[20][21][23][31][62][63]</a:t>
            </a:r>
            <a:endParaRPr lang="zh-CN" altLang="zh-CN" sz="1440" kern="100" baseline="300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B6CFD7-4590-837E-4C20-6757ACC951E9}"/>
              </a:ext>
            </a:extLst>
          </p:cNvPr>
          <p:cNvSpPr txBox="1"/>
          <p:nvPr/>
        </p:nvSpPr>
        <p:spPr>
          <a:xfrm>
            <a:off x="307946" y="780233"/>
            <a:ext cx="5630947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(by the XRISM team)</a:t>
            </a:r>
            <a:r>
              <a:rPr lang="en-US" altLang="zh-CN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[1][3][4][5]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1.Galaxy &amp; Cluster Evolution:</a:t>
            </a:r>
          </a:p>
          <a:p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IntraCluster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Medium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Chemical Evolution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Dark Matter</a:t>
            </a: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2.Diffuse Gas in Local Environment:</a:t>
            </a:r>
          </a:p>
          <a:p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InterGalactic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Medium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Dust Scattering Halos and Molecular Clouds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Galactic Center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Charge Exchange</a:t>
            </a: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3.Cosmic Plasma</a:t>
            </a: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4.Compact Objects: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AGN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SMBH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XRB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Ultra-Luminous X-ray sources</a:t>
            </a: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5.The Lives and Deaths of Stars: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 Formation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Supernovae and their Remnants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Exoplanets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71106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Science Goals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EE30A-7A6C-0E2E-9A1F-B78DFD648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41" y="1018095"/>
            <a:ext cx="11576115" cy="575035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do we </a:t>
            </a:r>
            <a:r>
              <a:rPr lang="en-US" altLang="zh-CN" sz="200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simulate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data even before XRISM is launched? 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So that we can test the conclusion of the paper once XRISM is launched.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Higher-resolution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tell the difference. (e.g. fine structure, hyperfine structure, pulsars)</a:t>
            </a:r>
          </a:p>
        </p:txBody>
      </p:sp>
    </p:spTree>
    <p:extLst>
      <p:ext uri="{BB962C8B-B14F-4D97-AF65-F5344CB8AC3E}">
        <p14:creationId xmlns:p14="http://schemas.microsoft.com/office/powerpoint/2010/main" val="26641001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EE30A-7A6C-0E2E-9A1F-B78DFD648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41" y="1018095"/>
            <a:ext cx="11576115" cy="57503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 and Introduction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Team Management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Design and Engineering Challenges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2.1 Team Management of XRISM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2.2 Instruments onboard XRISM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2.2.1 XMA (X-ray Mirror Assembly)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2.2.2 Resolve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2.2.3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Xtend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2.2.4 Parameters, Effective Area, Energy Resolution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2.3 AOCS (Attitude and Orbit Control System)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Science Goals</a:t>
            </a:r>
          </a:p>
          <a:p>
            <a:pPr marL="0" indent="0">
              <a:buNone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Summary and Discussions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1662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Summary and Discussions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EE30A-7A6C-0E2E-9A1F-B78DFD648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41" y="1018095"/>
            <a:ext cx="11576115" cy="575035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Despite the fact that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Hitomi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only operated for a matter of weeks in 2016, the results from that spacecraft are among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most highly-cited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papers in the field of high-energy astronomy in the past several years.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recovering the science lost by the untimely demise of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Hitomi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XRISM will continue its legacy into the next decade,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paving the way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future X-ray missions, such as Athena.</a:t>
            </a:r>
            <a:r>
              <a:rPr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endParaRPr lang="zh-CN" altLang="en-US" sz="20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4464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Summary and Discussions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064B7FFD-2082-1628-8DA6-60A7E7525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08" y="1997840"/>
            <a:ext cx="4413689" cy="2862317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B0B98E2-33FE-A8DD-006A-E299BB1C7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261" y="1997840"/>
            <a:ext cx="2839419" cy="2862317"/>
          </a:xfrm>
          <a:prstGeom prst="rect">
            <a:avLst/>
          </a:prstGeom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164C9DC3-254B-4918-CF04-F984FD4B1136}"/>
              </a:ext>
            </a:extLst>
          </p:cNvPr>
          <p:cNvSpPr/>
          <p:nvPr/>
        </p:nvSpPr>
        <p:spPr>
          <a:xfrm>
            <a:off x="5806911" y="2981227"/>
            <a:ext cx="1734532" cy="89554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66 years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9879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E673DFF-8833-ED8A-0E6E-24141406A0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350" y="-422672"/>
            <a:ext cx="12325350" cy="7703344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DB311EB-CFB0-900E-C8DF-732D80FC7BA8}"/>
              </a:ext>
            </a:extLst>
          </p:cNvPr>
          <p:cNvSpPr txBox="1"/>
          <p:nvPr/>
        </p:nvSpPr>
        <p:spPr>
          <a:xfrm>
            <a:off x="307940" y="3136612"/>
            <a:ext cx="3101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Arial Rounded MT Bold" panose="020F0704030504030204" pitchFamily="34" charset="0"/>
              </a:rPr>
              <a:t>To Infinity,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D2A7A36-D950-B42B-27E2-EE12B1E1BC59}"/>
              </a:ext>
            </a:extLst>
          </p:cNvPr>
          <p:cNvSpPr txBox="1"/>
          <p:nvPr/>
        </p:nvSpPr>
        <p:spPr>
          <a:xfrm>
            <a:off x="8986887" y="3136611"/>
            <a:ext cx="2670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Arial Rounded MT Bold" panose="020F0704030504030204" pitchFamily="34" charset="0"/>
              </a:rPr>
              <a:t>and Beyond!</a:t>
            </a:r>
          </a:p>
        </p:txBody>
      </p:sp>
    </p:spTree>
    <p:extLst>
      <p:ext uri="{BB962C8B-B14F-4D97-AF65-F5344CB8AC3E}">
        <p14:creationId xmlns:p14="http://schemas.microsoft.com/office/powerpoint/2010/main" val="35325753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EE30A-7A6C-0E2E-9A1F-B78DFD648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41" y="1018095"/>
            <a:ext cx="11576115" cy="57503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 and Introduction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Team Management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Design and Engineering Challenges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2.1 Team Management of XRISM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2.2 Instruments onboard XRISM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2.2.1 XMA (X-ray Mirror Assembly)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2.2.2 Resolve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2.2.3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Xtend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2.2.4 Parameters, Effective Area, Energy Resolution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2.3 AOCS (Attitude and Orbit Control System)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Science Goals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Summary and Discussions</a:t>
            </a:r>
          </a:p>
          <a:p>
            <a:pPr marL="0" indent="0">
              <a:buNone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452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EE30A-7A6C-0E2E-9A1F-B78DFD648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41" y="1018095"/>
            <a:ext cx="11576115" cy="57503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[1]Official Website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https://xrism.isas.jaxa.jp/en/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[2]Wikipedia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https://en.wikipedia.org/wiki/X-Ray_Imaging_and_Spectroscopy_Mission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r>
              <a:rPr lang="en-US" altLang="zh-CN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2003.04962</a:t>
            </a:r>
            <a:endParaRPr lang="en-US" altLang="zh-CN" sz="2000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r>
              <a:rPr lang="en-US" altLang="zh-CN" sz="2000" b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2106.01611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  <a:r>
              <a:rPr lang="en-US" altLang="zh-CN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2202.05399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https://doi.org/10.1016/j.cryogenics.2019.103016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</a:t>
            </a:r>
            <a:r>
              <a:rPr lang="en-US" altLang="zh-CN" sz="2000" b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1906.00171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</a:t>
            </a:r>
            <a:r>
              <a:rPr lang="en-US" altLang="zh-CN" sz="2000" b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2007.07608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</a:t>
            </a:r>
            <a:r>
              <a:rPr lang="en-US" altLang="zh-CN" sz="2000" b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2009.06246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[10]</a:t>
            </a:r>
            <a:r>
              <a:rPr lang="en-US" altLang="zh-CN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2104.07241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[11]2112.14176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[12]2207.00512</a:t>
            </a:r>
            <a:endParaRPr lang="en-US" altLang="zh-CN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[13]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https://www.researchgate.net/publication/347601842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[14]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https://ieeexplore.ieee.org/document/629809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188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Team Management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EE30A-7A6C-0E2E-9A1F-B78DFD648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41" y="1018095"/>
            <a:ext cx="11576115" cy="5750350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Pre-research(Wiki, 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NASA/ADS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and Classification</a:t>
            </a:r>
          </a:p>
          <a:p>
            <a:pPr marL="457200" indent="-457200">
              <a:buFont typeface="+mj-lt"/>
              <a:buAutoNum type="arabicPeriod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Schedule.pdf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Schedule2.pdf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6DD752-6047-7C3D-D345-CD8010BB4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74" y="1380022"/>
            <a:ext cx="11896163" cy="67978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54F64CC-D21A-B438-A1FD-AFDA8CF89403}"/>
              </a:ext>
            </a:extLst>
          </p:cNvPr>
          <p:cNvSpPr txBox="1"/>
          <p:nvPr/>
        </p:nvSpPr>
        <p:spPr>
          <a:xfrm>
            <a:off x="11882889" y="1422396"/>
            <a:ext cx="976447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aseline="30000" dirty="0"/>
              <a:t>[2]</a:t>
            </a:r>
            <a:endParaRPr lang="zh-CN" altLang="en-US" sz="2000" baseline="30000" dirty="0"/>
          </a:p>
        </p:txBody>
      </p:sp>
    </p:spTree>
    <p:extLst>
      <p:ext uri="{BB962C8B-B14F-4D97-AF65-F5344CB8AC3E}">
        <p14:creationId xmlns:p14="http://schemas.microsoft.com/office/powerpoint/2010/main" val="9697831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EE30A-7A6C-0E2E-9A1F-B78DFD648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41" y="1018095"/>
            <a:ext cx="1997937" cy="57503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[15]2207.13731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[16]2207.10686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[17]2206.15074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[18]2206.07134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[19]2205.08894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[20]2202.01236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[21]2201.12370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[22]2201.07607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[23]2111.12838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[24]2111.00065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[25]2109.12699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[26]2109.04184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[27]2108.07343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[28]2108.04847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C8586E9-55EA-99F4-6E2D-C71C779BD63F}"/>
              </a:ext>
            </a:extLst>
          </p:cNvPr>
          <p:cNvSpPr txBox="1">
            <a:spLocks/>
          </p:cNvSpPr>
          <p:nvPr/>
        </p:nvSpPr>
        <p:spPr>
          <a:xfrm>
            <a:off x="4821806" y="1027522"/>
            <a:ext cx="2548381" cy="5750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F29097A-57A6-54AB-2F74-B90D7F96B853}"/>
              </a:ext>
            </a:extLst>
          </p:cNvPr>
          <p:cNvSpPr txBox="1">
            <a:spLocks/>
          </p:cNvSpPr>
          <p:nvPr/>
        </p:nvSpPr>
        <p:spPr>
          <a:xfrm>
            <a:off x="9335674" y="1018095"/>
            <a:ext cx="2548381" cy="5750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EA63A34B-24D7-17AF-7F29-5923BCD54A46}"/>
              </a:ext>
            </a:extLst>
          </p:cNvPr>
          <p:cNvSpPr txBox="1">
            <a:spLocks/>
          </p:cNvSpPr>
          <p:nvPr/>
        </p:nvSpPr>
        <p:spPr>
          <a:xfrm>
            <a:off x="3547617" y="1018095"/>
            <a:ext cx="1997937" cy="5750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[29]2106.13258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[30]2103.13242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[31]2103.07602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[32]2103.05891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[33]2103.05807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[34]2102.12164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[35]2102.11510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[36]2012.02041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[37]2010.02312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[38]2009.13524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[39]2009.03344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[40]2009.00643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[41]2007.07260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[42]2004.12924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1DCCE363-A313-6118-3DFF-B73451836A60}"/>
              </a:ext>
            </a:extLst>
          </p:cNvPr>
          <p:cNvSpPr txBox="1">
            <a:spLocks/>
          </p:cNvSpPr>
          <p:nvPr/>
        </p:nvSpPr>
        <p:spPr>
          <a:xfrm>
            <a:off x="6787293" y="1018095"/>
            <a:ext cx="1997937" cy="5750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[43]2003.00148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[44]2001.11915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[45]2001.10643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[46]1912.01012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[47]1911.01660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[48]1910.11317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[49]1908.08023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[50]1906.08653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[51]1905.00916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[52]1904.11028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[53]1904.06248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[54]1903.11608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[55]1903.08213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[56]1903.06458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DB21DE8F-B81A-FDD5-CA6A-B41C9E4E4342}"/>
              </a:ext>
            </a:extLst>
          </p:cNvPr>
          <p:cNvSpPr txBox="1">
            <a:spLocks/>
          </p:cNvSpPr>
          <p:nvPr/>
        </p:nvSpPr>
        <p:spPr>
          <a:xfrm>
            <a:off x="10026969" y="1027522"/>
            <a:ext cx="1997937" cy="5750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[57]1903.06356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[58]1902.00024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[59]1811.01967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[60]1810.05168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[61]1807.06903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[62]1912.07897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[63]2011.08230</a:t>
            </a:r>
          </a:p>
        </p:txBody>
      </p:sp>
    </p:spTree>
    <p:extLst>
      <p:ext uri="{BB962C8B-B14F-4D97-AF65-F5344CB8AC3E}">
        <p14:creationId xmlns:p14="http://schemas.microsoft.com/office/powerpoint/2010/main" val="13026087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EE30A-7A6C-0E2E-9A1F-B78DFD648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41" y="1018095"/>
            <a:ext cx="11576115" cy="575035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</a:t>
            </a:r>
            <a:r>
              <a:rPr lang="en-US" altLang="zh-CN" sz="1550">
                <a:latin typeface="Times New Roman" panose="02020603050405020304" pitchFamily="18" charset="0"/>
                <a:cs typeface="Times New Roman" panose="02020603050405020304" pitchFamily="18" charset="0"/>
              </a:rPr>
              <a:t>not write 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formal References?</a:t>
            </a:r>
          </a:p>
          <a:p>
            <a:pPr marL="0" indent="0">
              <a:buNone/>
            </a:pP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[13]Makoto Tashiro, Hironori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Maejima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Kenichi Toda, Richard Kelley, Lillian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Reichenthal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Leslie Hartz, Robert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Petre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Brian Williams, Matteo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Guainazzi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Elisa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Costantini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Ryuichi Fujimoto, Kiyoshi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Hayashida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Joy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Henegar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-Leon, Matt Holland, Yoshitaka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Ishisaki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Caroline Kilbourne, Mike Loewenstein, Kyoko Matsushita, Koji Mori, Takashi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Okajima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F. Scott Porter, Gary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Sneiderman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Yoh Takei,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Yukikatsu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Terada, Hiroshi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Tomida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Hiroya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Yamaguchi, Shin Watanabe, Hiroki Akamatsu, Yoshitaka Arai, Marc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Audard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Hisamitsu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Awaki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Iurii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Babyk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Aya Bamba,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Nobutaka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Bando, Ehud Behar, Thomas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Bialas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Rozenn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Boissay-Malaquin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Laura Brenneman, Greg Brown, Edgar Canavan, Meng Chiao, Brian Comber, Lia Corrales, Renata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Cumbee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Cor de Vries, Jan-Willem den Herder, Johannes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Dercksen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Maria Diaz-Trigo, Michael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DiPirro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Chris Done,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Tadayasu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Dotani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Ken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Ebisawa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Megan Eckart, Dominique Eckert, Satoshi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Eguchi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Teruaki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Enoto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Yuichiro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Ezoe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Carlo Ferrigno, Yutaka Fujita, Yasushi Fukazawa, Akihiro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Furuzawa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Luigi Gallo, Nathalie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Gorter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Martin Grim,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Liyi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Gu,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Kouichi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Hagino, Kenji Hamaguchi, Isamu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Hatsukade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David Hawthorn, Katsuhiro Hayashi, Natalie Hell, Junko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Hiraga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Edmund Hodges-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Kluck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Takafumi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Horiuchi, Ann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Hornschemeier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Akio Hoshino,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Yuto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Ichinohe, Sayuri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Iga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Ryo Iizuka, Manabu Ishida, Naoki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Ishihama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Kumi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Ishikawa, Kosei Ishimura, Tess Jaffe,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Jelle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Kaastra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Timothy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Kallman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Erin Kara, Satoru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Katsuda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Steven Kenyon, Mark Kimball, Takao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Kitaguchi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Shunji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Kitamoto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Shogo Kobayashi, Akihide Kobayashi, Takayoshi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Kohmura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Aya Kubota, Maurice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Leutenegger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Muzi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Li, Tom Lockard, Yoshitomo Maeda, Maxim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Markevitch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Connor Martz, Hironori Matsumoto, Keiichi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Matsuzaki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Dan McCammon, Brian McLaughlin, Brian McNamara, Joseph Miko, Eric Miller, Jon Miller, Kenji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Minesugi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Shinji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Mitani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Ikuyuki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Mitsuishi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Misaki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Mizumoto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Tsunefumi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Mizuno, Koji Mukai, Hiroshi Murakami, Richard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Mushotzky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Hiroshi Nakajima,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Hideto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Nakamura, Kazuhiro Nakazawa, Chikara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Natsukari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Kenichiro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Nigo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Yusuke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Nishioka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Kumiko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Nobukawa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Masayoshi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Nobukawa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Hirofumi Noda,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Hirokazu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Odaka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Mina Ogawa, Takaya Ohashi, Masahiro Ohno, Masayuki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Ohta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Atsushi Okamoto, Naomi Ota, Masanobu Ozaki, Stephane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Paltani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Paul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Plucinsky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Katja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Pottschmidt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Michael Sampson, Takahiro Sasaki, Kosuke Sato,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Rie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Sato,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Toshiki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Sato, Makoto Sawada, Hiromi Seta, Yasuko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Shibano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Maki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Shida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Megumi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Shidatsu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Shuhei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Shigeto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Keisuke Shinozaki, Peter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Shirron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Aurora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Simionescu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Randall Smith, Kazunori Someya, Yang Soong, Keisuke Sugawara,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Yasuharu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Sugawara, Andy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Szymkowiak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Hiromitsu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Takahashi, Toshiaki Takeshima, Toru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Tamagawa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Keisuke Tamura,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Takaaki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Tanaka, Atsushi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Tanimoto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Yuichi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Terashima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Yohko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Tsuboi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Masahiro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Tsujimoto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Hiroshi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Tsunemi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Takeshi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Tsuru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Hiroyuki Uchida,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Yuusuke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Uchida, Hideki Uchiyama, Yoshihiro Ueda, Shinichiro Uno,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Jacco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Vink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Tomomi Watanabe, Michael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Witthoeft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Rob Wolfs, Shinya Yamada,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Kazutaka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Yamaoka, Noriko Yamasaki, Makoto Yamauchi, Shigeo Yamauchi, Keiichi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Yanagase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Tahir Yaqoob, Susumu Yasuda, </a:t>
            </a:r>
            <a:r>
              <a:rPr lang="en-US" altLang="zh-CN" sz="15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Tessei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Yoshida, Nasa Yoshioka, Irina Zhuravleva, "Status of x-ray imaging and spectroscopy mission (XRISM)," Proc. SPIE 11444, Space Telescopes and Instrumentation 2020: Ultraviolet to Gamma Ray, 1144422 (13 December 2020); </a:t>
            </a:r>
            <a:r>
              <a:rPr lang="en-US" altLang="zh-CN" sz="155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https://doi.org/10.1117/12.2565812</a:t>
            </a:r>
            <a:endParaRPr lang="zh-CN" alt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392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EE30A-7A6C-0E2E-9A1F-B78DFD648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41" y="1018095"/>
            <a:ext cx="11576115" cy="57503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 and Introduction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Team Management</a:t>
            </a:r>
          </a:p>
          <a:p>
            <a:pPr marL="0" indent="0">
              <a:buNone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Design and Engineering Challenges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2.1 Team Management of XRISM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2.2 Instruments onboard XRISM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2.2.1 XMA (X-ray Mirror Assembly)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2.2.2 Resolve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2.2.3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Xtend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2.2.4 Parameters, Effective Area, Energy Resolution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2.3 AOCS (Attitude and Orbit Control System)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Science Goals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Summary and Discussions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969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9CFBD-69FB-7DCF-CA02-0D643EF6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40" y="212104"/>
            <a:ext cx="11576115" cy="56812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EE30A-7A6C-0E2E-9A1F-B78DFD648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941" y="1018095"/>
            <a:ext cx="11576115" cy="57503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 and Introduction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Team Management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Design and Engineering Challenges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 Team Management of XRISM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2.2 Instruments onboard XRISM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2.2.1 XMA (X-ray Mirror Assembly)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2.2.2 Resolve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2.2.3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Xtend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2.2.4 Parameters, Effective Area, Energy Resolution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2.3 AOCS (Attitude and Orbit Control System)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Science Goals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Summary and Discussions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481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1237</TotalTime>
  <Words>5661</Words>
  <Application>Microsoft Office PowerPoint</Application>
  <PresentationFormat>宽屏</PresentationFormat>
  <Paragraphs>710</Paragraphs>
  <Slides>71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79" baseType="lpstr">
      <vt:lpstr>等线</vt:lpstr>
      <vt:lpstr>等线 Light</vt:lpstr>
      <vt:lpstr>Arial</vt:lpstr>
      <vt:lpstr>Arial Rounded MT Bold</vt:lpstr>
      <vt:lpstr>Cambria Math</vt:lpstr>
      <vt:lpstr>Times New Roman</vt:lpstr>
      <vt:lpstr>Wingdings</vt:lpstr>
      <vt:lpstr>Office 主题​​</vt:lpstr>
      <vt:lpstr>PowerPoint 演示文稿</vt:lpstr>
      <vt:lpstr>Contents</vt:lpstr>
      <vt:lpstr>Contents</vt:lpstr>
      <vt:lpstr>Abstract and Introduction</vt:lpstr>
      <vt:lpstr>Abstract and Introduction</vt:lpstr>
      <vt:lpstr>Contents</vt:lpstr>
      <vt:lpstr>1 Team Management</vt:lpstr>
      <vt:lpstr>Contents</vt:lpstr>
      <vt:lpstr>Contents</vt:lpstr>
      <vt:lpstr>2.1 Team Management of XRISM[4]</vt:lpstr>
      <vt:lpstr>2.1 Team Management of XRISM[4]</vt:lpstr>
      <vt:lpstr>2.1 Team Management of XRISM[4]</vt:lpstr>
      <vt:lpstr>2.1 Team Management of XRISM[4]</vt:lpstr>
      <vt:lpstr>2.1 Team Management of XRISM[4]</vt:lpstr>
      <vt:lpstr>2.1 Team Management of XRISM[4]</vt:lpstr>
      <vt:lpstr>2.1 Team Management of XRISM[4]</vt:lpstr>
      <vt:lpstr>Contents</vt:lpstr>
      <vt:lpstr>2.2 Instruments onboard XRISM</vt:lpstr>
      <vt:lpstr>2.2 Instruments onboard XRISM</vt:lpstr>
      <vt:lpstr>Contents</vt:lpstr>
      <vt:lpstr>2.2.1 XMA (X-ray Mirror Assembly)</vt:lpstr>
      <vt:lpstr>2.2.1 XMA (X-ray Mirror Assembly)</vt:lpstr>
      <vt:lpstr>2.2.1 XMA (X-ray Mirror Assembly)</vt:lpstr>
      <vt:lpstr>Contents</vt:lpstr>
      <vt:lpstr>2.2.2 Resolve</vt:lpstr>
      <vt:lpstr>2.2.2 Resolve</vt:lpstr>
      <vt:lpstr>2.2.2 Resolve</vt:lpstr>
      <vt:lpstr>2.2.2 Resolve</vt:lpstr>
      <vt:lpstr>2.2.2 Resolve</vt:lpstr>
      <vt:lpstr>2.2.2 Resolve</vt:lpstr>
      <vt:lpstr>2.2.2 Resolve</vt:lpstr>
      <vt:lpstr>2.2.2 Resolve</vt:lpstr>
      <vt:lpstr>2.2.2 Resolve</vt:lpstr>
      <vt:lpstr>2.2.2 Resolve</vt:lpstr>
      <vt:lpstr>2.2.2 Resolve</vt:lpstr>
      <vt:lpstr>2.2.2 Resolve</vt:lpstr>
      <vt:lpstr>2.2.2 Resolve</vt:lpstr>
      <vt:lpstr>2.2.2 Resolve</vt:lpstr>
      <vt:lpstr>2.2.2 Resolve</vt:lpstr>
      <vt:lpstr>Contents</vt:lpstr>
      <vt:lpstr>2.2.3 Xtend</vt:lpstr>
      <vt:lpstr>2.2.3 Xtend</vt:lpstr>
      <vt:lpstr>2.2.3 Xtend</vt:lpstr>
      <vt:lpstr>2.2.3 Xtend</vt:lpstr>
      <vt:lpstr>2.2.3 Xtend</vt:lpstr>
      <vt:lpstr>2.2.3 Xtend</vt:lpstr>
      <vt:lpstr>2.2.3 Xtend</vt:lpstr>
      <vt:lpstr>2.2.3 Xtend</vt:lpstr>
      <vt:lpstr>2.2.3 Xtend</vt:lpstr>
      <vt:lpstr>2.2.3 Xtend</vt:lpstr>
      <vt:lpstr>2.2.3 Xtend</vt:lpstr>
      <vt:lpstr>Contents</vt:lpstr>
      <vt:lpstr>2.2.4 Parameters, Effective Area, Energy Resolution[2][3][5][13]</vt:lpstr>
      <vt:lpstr>2.2.4 Parameters, Effective Area, Energy Resolution[2][3][5][13]</vt:lpstr>
      <vt:lpstr>Contents</vt:lpstr>
      <vt:lpstr>2.3 AOCS (Attitude and Orbit Control System)[13]</vt:lpstr>
      <vt:lpstr>2.3 AOCS (Attitude and Orbit Control System)[13]</vt:lpstr>
      <vt:lpstr>2.3 AOCS (Attitude and Orbit Control System)[13]</vt:lpstr>
      <vt:lpstr>Contents</vt:lpstr>
      <vt:lpstr>3 Science Goals</vt:lpstr>
      <vt:lpstr>3 Science Goals</vt:lpstr>
      <vt:lpstr>3 Science Goals</vt:lpstr>
      <vt:lpstr>3 Science Goals</vt:lpstr>
      <vt:lpstr>Contents</vt:lpstr>
      <vt:lpstr>4 Summary and Discussions</vt:lpstr>
      <vt:lpstr>4 Summary and Discussions</vt:lpstr>
      <vt:lpstr>PowerPoint 演示文稿</vt:lpstr>
      <vt:lpstr>Contents</vt:lpstr>
      <vt:lpstr>References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琛</dc:creator>
  <cp:lastModifiedBy>李 琛</cp:lastModifiedBy>
  <cp:revision>72</cp:revision>
  <dcterms:created xsi:type="dcterms:W3CDTF">2022-08-08T06:41:44Z</dcterms:created>
  <dcterms:modified xsi:type="dcterms:W3CDTF">2022-08-15T10:52:49Z</dcterms:modified>
</cp:coreProperties>
</file>